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4" r:id="rId31"/>
    <p:sldId id="283" r:id="rId32"/>
  </p:sldIdLst>
  <p:sldSz cx="9144000" cy="6858000" type="screen4x3"/>
  <p:notesSz cx="6858000" cy="9144000"/>
  <p:custDataLst>
    <p:tags r:id="rId36"/>
  </p:custDataLst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6" Type="http://schemas.openxmlformats.org/officeDocument/2006/relationships/tags" Target="tags/tag1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页眉占位符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5" name="日期占位符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4C0F010-1595-4B17-88C6-2AB7A99C21FD}" type="datetimeFigureOut">
              <a:rPr lang="zh-CN" altLang="en-US"/>
            </a:fld>
            <a:endParaRPr lang="zh-CN"/>
          </a:p>
        </p:txBody>
      </p:sp>
      <p:sp>
        <p:nvSpPr>
          <p:cNvPr id="6" name="幻灯片图像占位符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zh-CN"/>
          </a:p>
        </p:txBody>
      </p:sp>
      <p:sp>
        <p:nvSpPr>
          <p:cNvPr id="7" name="备注占位符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zh-CN"/>
              <a:t>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ADDEB130-C47B-4912-914A-D788548B0260}" type="slidenum">
              <a:rPr lang="zh-CN"/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幻灯片图像占位符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5" name="备注占位符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算法跟计算机解题密切相关。</a:t>
            </a:r>
            <a:endParaRPr lang="zh-CN"/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DDEB130-C47B-4912-914A-D788548B0260}" type="slidenum">
              <a:rPr lang="zh-CN"/>
            </a:fld>
            <a:endParaRPr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PhAnim="0" showMasterSp="0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ight Triangle 9"/>
          <p:cNvSpPr/>
          <p:nvPr/>
        </p:nvSpPr>
        <p:spPr bwMode="auto">
          <a:xfrm>
            <a:off x="-2" y="4664147"/>
            <a:ext cx="9151089" cy="0"/>
          </a:xfrm>
          <a:prstGeom prst="rtTriangle">
            <a:avLst/>
          </a:prstGeom>
          <a:gradFill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</a:gradFill>
          <a:ln w="12700" cap="rnd" cmpd="thickThin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ctrTitle"/>
          </p:nvPr>
        </p:nvSpPr>
        <p:spPr bwMode="auto">
          <a:xfrm>
            <a:off x="685800" y="1752601"/>
            <a:ext cx="7772400" cy="1829761"/>
          </a:xfrm>
        </p:spPr>
        <p:txBody>
          <a:bodyPr vert="horz" anchor="b">
            <a:normAutofit/>
          </a:bodyPr>
          <a:lstStyle>
            <a:lvl1pPr algn="r">
              <a:defRPr sz="4800" b="1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6" name="Subtitle 16"/>
          <p:cNvSpPr>
            <a:spLocks noGrp="1"/>
          </p:cNvSpPr>
          <p:nvPr>
            <p:ph type="subTitle" idx="1"/>
          </p:nvPr>
        </p:nvSpPr>
        <p:spPr bwMode="auto"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135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grpSp>
        <p:nvGrpSpPr>
          <p:cNvPr id="7" name="Group 1"/>
          <p:cNvGrpSpPr/>
          <p:nvPr/>
        </p:nvGrpSpPr>
        <p:grpSpPr bwMode="auto"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8" name="Freeform 6"/>
            <p:cNvSpPr/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 extrusionOk="0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anchor="t" compatLnSpc="1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 extrusionOk="0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anchor="t" compatLnSpc="1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 extrusionOk="0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11" name="Straight Connector 11"/>
            <p:cNvCxnSpPr/>
            <p:nvPr/>
          </p:nvCxnSpPr>
          <p:spPr bwMode="auto"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15000">
                    <a:schemeClr val="accent1">
                      <a:shade val="40000"/>
                      <a:satMod val="110000"/>
                    </a:schemeClr>
                  </a:gs>
                  <a:gs pos="45000">
                    <a:schemeClr val="accent1">
                      <a:tint val="7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Date Placeholder 29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544213AF-26F6-41FA-8D85-E2C5388D6E58}" type="datetimeFigureOut">
              <a:rPr lang="en-US"/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18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14" name="Slide Number Placeholder 2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D5BBC35B-A44B-4119-B8DA-DE9E3DFADA20}" type="slidenum">
              <a:rPr lang="en-US"/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PhAnim="0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1481329"/>
            <a:ext cx="8229600" cy="4386071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44213AF-26F6-41FA-8D85-E2C5388D6E58}" type="datetimeFigureOut">
              <a:rPr lang="en-US"/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BBC35B-A44B-4119-B8DA-DE9E3DFADA20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PhAnim="0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6844013" y="274640"/>
            <a:ext cx="1777470" cy="5592761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74641"/>
            <a:ext cx="6324600" cy="5592760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44213AF-26F6-41FA-8D85-E2C5388D6E58}" type="datetimeFigureOut">
              <a:rPr lang="en-US"/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BBC35B-A44B-4119-B8DA-DE9E3DFADA20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PhAnim="0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44213AF-26F6-41FA-8D85-E2C5388D6E58}" type="datetimeFigureOut">
              <a:rPr lang="en-US"/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BBC35B-A44B-4119-B8DA-DE9E3DFADA20}" type="slidenum">
              <a:rPr lang="en-US"/>
            </a:fld>
            <a:endParaRPr lang="en-US"/>
          </a:p>
        </p:txBody>
      </p:sp>
      <p:sp>
        <p:nvSpPr>
          <p:cNvPr id="8" name="Title 6"/>
          <p:cNvSpPr>
            <a:spLocks noGrp="1"/>
          </p:cNvSpPr>
          <p:nvPr>
            <p:ph type="title"/>
          </p:nvPr>
        </p:nvSpPr>
        <p:spPr bwMode="auto"/>
        <p:txBody>
          <a:bodyPr rtlCol="0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PhAnim="0" userDrawn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722376" y="1059712"/>
            <a:ext cx="7772400" cy="1828800"/>
          </a:xfrm>
        </p:spPr>
        <p:txBody>
          <a:bodyPr vert="horz" anchor="b">
            <a:normAutofit/>
          </a:bodyPr>
          <a:lstStyle>
            <a:lvl1pPr algn="r">
              <a:buNone/>
              <a:defRPr sz="4800" b="1" cap="none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44213AF-26F6-41FA-8D85-E2C5388D6E58}" type="datetimeFigureOut">
              <a:rPr lang="en-US"/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BBC35B-A44B-4119-B8DA-DE9E3DFADA20}" type="slidenum">
              <a:rPr lang="en-US"/>
            </a:fld>
            <a:endParaRPr lang="en-US"/>
          </a:p>
        </p:txBody>
      </p:sp>
      <p:sp>
        <p:nvSpPr>
          <p:cNvPr id="9" name="Chevron 6"/>
          <p:cNvSpPr/>
          <p:nvPr/>
        </p:nvSpPr>
        <p:spPr bwMode="auto"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endParaRPr lang="en-US"/>
          </a:p>
        </p:txBody>
      </p:sp>
      <p:sp>
        <p:nvSpPr>
          <p:cNvPr id="10" name="Chevron 7"/>
          <p:cNvSpPr/>
          <p:nvPr/>
        </p:nvSpPr>
        <p:spPr bwMode="auto"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PhAnim="0" userDrawn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44213AF-26F6-41FA-8D85-E2C5388D6E58}" type="datetimeFigureOut">
              <a:rPr lang="en-US"/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BBC35B-A44B-4119-B8DA-DE9E3DFADA20}" type="slidenum">
              <a:rPr lang="en-US"/>
            </a:fld>
            <a:endParaRPr lang="en-US"/>
          </a:p>
        </p:txBody>
      </p:sp>
      <p:sp>
        <p:nvSpPr>
          <p:cNvPr id="9" name="Title 7"/>
          <p:cNvSpPr>
            <a:spLocks noGrp="1"/>
          </p:cNvSpPr>
          <p:nvPr>
            <p:ph type="title"/>
          </p:nvPr>
        </p:nvSpPr>
        <p:spPr bwMode="auto"/>
        <p:txBody>
          <a:bodyPr rtlCol="0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PhAnim="0" showMasterSp="0" userDrawn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5410200"/>
            <a:ext cx="4040188" cy="762000"/>
          </a:xfrm>
          <a:prstGeom prst="rect">
            <a:avLst/>
          </a:prstGeo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3"/>
          </p:nvPr>
        </p:nvSpPr>
        <p:spPr bwMode="auto">
          <a:xfrm>
            <a:off x="4645026" y="5410200"/>
            <a:ext cx="4041775" cy="762000"/>
          </a:xfrm>
          <a:prstGeom prst="rect">
            <a:avLst/>
          </a:prstGeo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7" name="Content Placeholder 4"/>
          <p:cNvSpPr>
            <a:spLocks noGrp="1"/>
          </p:cNvSpPr>
          <p:nvPr>
            <p:ph sz="quarter" idx="2"/>
          </p:nvPr>
        </p:nvSpPr>
        <p:spPr bwMode="auto">
          <a:xfrm>
            <a:off x="457200" y="1444294"/>
            <a:ext cx="4040188" cy="3941763"/>
          </a:xfrm>
          <a:prstGeom prst="rect">
            <a:avLst/>
          </a:prstGeo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4645025" y="1444294"/>
            <a:ext cx="4041775" cy="3941763"/>
          </a:xfrm>
          <a:prstGeom prst="rect">
            <a:avLst/>
          </a:prstGeo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9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44213AF-26F6-41FA-8D85-E2C5388D6E58}" type="datetimeFigureOut">
              <a:rPr lang="en-US"/>
            </a:fld>
            <a:endParaRPr lang="en-US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BBC35B-A44B-4119-B8DA-DE9E3DFADA20}" type="slidenum">
              <a:rPr lang="en-US"/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PhAnim="0" userDrawn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44213AF-26F6-41FA-8D85-E2C5388D6E58}" type="datetimeFigureOut">
              <a:rPr lang="en-US"/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BBC35B-A44B-4119-B8DA-DE9E3DFADA20}" type="slidenum">
              <a:rPr lang="en-US"/>
            </a:fld>
            <a:endParaRPr lang="en-US"/>
          </a:p>
        </p:txBody>
      </p:sp>
      <p:sp>
        <p:nvSpPr>
          <p:cNvPr id="7" name="Title 5"/>
          <p:cNvSpPr>
            <a:spLocks noGrp="1"/>
          </p:cNvSpPr>
          <p:nvPr>
            <p:ph type="title"/>
          </p:nvPr>
        </p:nvSpPr>
        <p:spPr bwMode="auto"/>
        <p:txBody>
          <a:bodyPr rtlCol="0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PhAnim="0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44213AF-26F6-41FA-8D85-E2C5388D6E58}" type="datetimeFigureOut">
              <a:rPr lang="en-US"/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BBC35B-A44B-4119-B8DA-DE9E3DFADA20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PhAnim="0" showMasterSp="0" userDrawn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914400" y="4876800"/>
            <a:ext cx="7481776" cy="457200"/>
          </a:xfrm>
        </p:spPr>
        <p:txBody>
          <a:bodyPr vert="horz" anchor="t">
            <a:noAutofit/>
          </a:bodyPr>
          <a:lstStyle>
            <a:lvl1pPr algn="r">
              <a:buNone/>
              <a:defRPr sz="2500" b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idx="2"/>
          </p:nvPr>
        </p:nvSpPr>
        <p:spPr bwMode="auto"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3"/>
          <p:cNvSpPr>
            <a:spLocks noGrp="1"/>
          </p:cNvSpPr>
          <p:nvPr>
            <p:ph sz="half" idx="1"/>
          </p:nvPr>
        </p:nvSpPr>
        <p:spPr bwMode="auto"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 bwMode="auto">
          <a:xfrm>
            <a:off x="6727032" y="6407943"/>
            <a:ext cx="1920240" cy="365760"/>
          </a:xfrm>
        </p:spPr>
        <p:txBody>
          <a:bodyPr/>
          <a:lstStyle/>
          <a:p>
            <a:pPr>
              <a:defRPr/>
            </a:pPr>
            <a:fld id="{544213AF-26F6-41FA-8D85-E2C5388D6E58}" type="datetimeFigureOut">
              <a:rPr lang="en-US"/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BBC35B-A44B-4119-B8DA-DE9E3DFADA20}" type="slidenum">
              <a:rPr lang="en-US"/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PhAnim="0" showMasterSp="0" userDrawn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1141232" y="5443402"/>
            <a:ext cx="7162800" cy="648232"/>
          </a:xfrm>
          <a:prstGeom prst="rect">
            <a:avLst/>
          </a:prstGeom>
          <a:noFill/>
        </p:spPr>
        <p:txBody>
          <a:bodyPr lIns="91440" tIns="0" rIns="91440" anchor="t"/>
          <a:lstStyle>
            <a:lvl1pPr marL="0" marR="18415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544213AF-26F6-41FA-8D85-E2C5388D6E58}" type="datetimeFigureOut">
              <a:rPr lang="en-US"/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4380072" y="6407943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D5BBC35B-A44B-4119-B8DA-DE9E3DFADA20}" type="slidenum">
              <a:rPr lang="en-US"/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 bwMode="auto">
          <a:xfrm>
            <a:off x="228600" y="4865121"/>
            <a:ext cx="8075432" cy="562672"/>
          </a:xfrm>
          <a:prstGeom prst="rect">
            <a:avLst/>
          </a:prstGeom>
          <a:noFill/>
        </p:spPr>
        <p:txBody>
          <a:bodyPr anchor="t"/>
          <a:lstStyle>
            <a:lvl1pPr marR="0" algn="r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" name="Freeform 7"/>
          <p:cNvSpPr/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 extrusionOk="0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anchor="t" compatLnSpc="1"/>
          <a:lstStyle/>
          <a:p>
            <a:pPr>
              <a:defRPr/>
            </a:pPr>
            <a:endParaRPr lang="en-US"/>
          </a:p>
        </p:txBody>
      </p:sp>
      <p:sp>
        <p:nvSpPr>
          <p:cNvPr id="11" name="Freeform 8"/>
          <p:cNvSpPr/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 extrusionOk="0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anchor="t" compatLnSpc="1"/>
          <a:lstStyle/>
          <a:p>
            <a:pPr>
              <a:defRPr/>
            </a:pPr>
            <a:endParaRPr lang="en-US"/>
          </a:p>
        </p:txBody>
      </p:sp>
      <p:sp>
        <p:nvSpPr>
          <p:cNvPr id="12" name="Right Triangle 9"/>
          <p:cNvSpPr/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>
              <a:defRPr/>
            </a:pPr>
            <a:endParaRPr lang="en-US"/>
          </a:p>
        </p:txBody>
      </p:sp>
      <p:cxnSp>
        <p:nvCxnSpPr>
          <p:cNvPr id="13" name="Straight Connector 10"/>
          <p:cNvCxnSpPr/>
          <p:nvPr/>
        </p:nvCxnSpPr>
        <p:spPr bwMode="auto"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15000">
                  <a:schemeClr val="accent1">
                    <a:shade val="40000"/>
                    <a:satMod val="110000"/>
                  </a:schemeClr>
                </a:gs>
                <a:gs pos="45000">
                  <a:schemeClr val="accent1">
                    <a:tint val="7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hevron 11"/>
          <p:cNvSpPr/>
          <p:nvPr/>
        </p:nvSpPr>
        <p:spPr bwMode="auto"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endParaRPr lang="en-US"/>
          </a:p>
        </p:txBody>
      </p:sp>
      <p:sp>
        <p:nvSpPr>
          <p:cNvPr id="15" name="Chevron 12"/>
          <p:cNvSpPr/>
          <p:nvPr/>
        </p:nvSpPr>
        <p:spPr bwMode="auto"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Freeform 12"/>
          <p:cNvSpPr/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 extrusionOk="0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anchor="t" compatLnSpc="1"/>
          <a:lstStyle/>
          <a:p>
            <a:pPr>
              <a:defRPr/>
            </a:pPr>
            <a:endParaRPr lang="en-US"/>
          </a:p>
        </p:txBody>
      </p:sp>
      <p:sp>
        <p:nvSpPr>
          <p:cNvPr id="5" name="Freeform 11"/>
          <p:cNvSpPr/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 extrusionOk="0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anchor="t" compatLnSpc="1"/>
          <a:lstStyle/>
          <a:p>
            <a:pPr>
              <a:defRPr/>
            </a:pPr>
            <a:endParaRPr lang="en-US"/>
          </a:p>
        </p:txBody>
      </p:sp>
      <p:sp>
        <p:nvSpPr>
          <p:cNvPr id="6" name="Right Triangle 13"/>
          <p:cNvSpPr/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>
              <a:defRPr/>
            </a:pPr>
            <a:endParaRPr lang="en-US"/>
          </a:p>
        </p:txBody>
      </p:sp>
      <p:cxnSp>
        <p:nvCxnSpPr>
          <p:cNvPr id="7" name="Straight Connector 14"/>
          <p:cNvCxnSpPr/>
          <p:nvPr/>
        </p:nvCxnSpPr>
        <p:spPr bwMode="auto"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15000">
                  <a:schemeClr val="accent1">
                    <a:shade val="40000"/>
                    <a:satMod val="110000"/>
                  </a:schemeClr>
                </a:gs>
                <a:gs pos="45000">
                  <a:schemeClr val="accent1">
                    <a:tint val="7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Placeholder 8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9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 bwMode="auto">
          <a:xfrm>
            <a:off x="6727032" y="6407943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544213AF-26F6-41FA-8D85-E2C5388D6E58}" type="datetimeFigureOut">
              <a:rPr lang="en-US"/>
            </a:fld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11" name="Footer Placeholder 21"/>
          <p:cNvSpPr>
            <a:spLocks noGrp="1"/>
          </p:cNvSpPr>
          <p:nvPr>
            <p:ph type="ftr" sz="quarter" idx="3"/>
          </p:nvPr>
        </p:nvSpPr>
        <p:spPr bwMode="auto">
          <a:xfrm>
            <a:off x="4380072" y="6407943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>
              <a:defRPr/>
            </a:pPr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12" name="Slide Number Placeholder 17"/>
          <p:cNvSpPr>
            <a:spLocks noGrp="1"/>
          </p:cNvSpPr>
          <p:nvPr>
            <p:ph type="sldNum" sz="quarter" idx="4"/>
          </p:nvPr>
        </p:nvSpPr>
        <p:spPr bwMode="auto">
          <a:xfrm>
            <a:off x="8647272" y="6407943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>
              <a:defRPr sz="10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D5BBC35B-A44B-4119-B8DA-DE9E3DFADA20}" type="slidenum">
              <a:rPr lang="en-US"/>
            </a:fld>
            <a:endParaRPr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>
        <a:spcBef>
          <a:spcPts val="0"/>
        </a:spcBef>
        <a:buNone/>
        <a:defRPr sz="4100" b="1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5905" algn="l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sz="2700">
          <a:solidFill>
            <a:schemeClr val="tx1"/>
          </a:solidFill>
          <a:latin typeface="+mn-lt"/>
          <a:ea typeface="+mn-ea"/>
          <a:cs typeface="+mn-cs"/>
        </a:defRPr>
      </a:lvl1pPr>
      <a:lvl2pPr marL="621665" indent="-228600" algn="l">
        <a:spcBef>
          <a:spcPts val="325"/>
        </a:spcBef>
        <a:buClr>
          <a:schemeClr val="accent1"/>
        </a:buClr>
        <a:buFont typeface="Verdana" panose="020B0604030504040204"/>
        <a:buChar char="◦"/>
        <a:defRPr sz="2300">
          <a:solidFill>
            <a:schemeClr val="tx1"/>
          </a:solidFill>
          <a:latin typeface="+mn-lt"/>
          <a:ea typeface="+mn-ea"/>
          <a:cs typeface="+mn-cs"/>
        </a:defRPr>
      </a:lvl2pPr>
      <a:lvl3pPr marL="859790" indent="-228600" algn="l">
        <a:spcBef>
          <a:spcPts val="350"/>
        </a:spcBef>
        <a:buClr>
          <a:schemeClr val="accent2"/>
        </a:buClr>
        <a:buSzPct val="100000"/>
        <a:buFont typeface="Wingdings 2"/>
        <a:buChar char=""/>
        <a:defRPr sz="21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>
        <a:spcBef>
          <a:spcPts val="350"/>
        </a:spcBef>
        <a:buClr>
          <a:schemeClr val="accent2"/>
        </a:buClr>
        <a:buFont typeface="Wingdings 2"/>
        <a:buChar char=""/>
        <a:defRPr sz="19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>
        <a:spcBef>
          <a:spcPts val="350"/>
        </a:spcBef>
        <a:buClr>
          <a:schemeClr val="accent2"/>
        </a:buClr>
        <a:buFont typeface="Wingdings 2"/>
        <a:buChar char="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>
        <a:spcBef>
          <a:spcPts val="350"/>
        </a:spcBef>
        <a:buClr>
          <a:schemeClr val="accent3"/>
        </a:buClr>
        <a:buFont typeface="Wingdings 2"/>
        <a:buChar char="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>
        <a:spcBef>
          <a:spcPts val="350"/>
        </a:spcBef>
        <a:buClr>
          <a:schemeClr val="accent3"/>
        </a:buClr>
        <a:buFont typeface="Wingdings 2"/>
        <a:buChar char="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>
        <a:spcBef>
          <a:spcPts val="350"/>
        </a:spcBef>
        <a:buClr>
          <a:schemeClr val="accent3"/>
        </a:buClr>
        <a:buFont typeface="Wingdings 2"/>
        <a:buChar char="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>
        <a:spcBef>
          <a:spcPts val="350"/>
        </a:spcBef>
        <a:buClr>
          <a:schemeClr val="accent3"/>
        </a:buClr>
        <a:buFont typeface="Wingdings 2"/>
        <a:buChar char="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200" algn="l"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400" algn="l"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600" algn="l"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800" algn="l"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6000" algn="l"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743200" algn="l"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200400" algn="l"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657600" algn="l">
        <a:defRPr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jszy.hhu.edu.cn/tb2" TargetMode="External"/><Relationship Id="rId1" Type="http://schemas.openxmlformats.org/officeDocument/2006/relationships/hyperlink" Target="mailto:cstb@hhu.edu.c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people.csail.mit.edu/meyer/mcs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auto">
          <a:xfrm>
            <a:off x="685800" y="1752601"/>
            <a:ext cx="7918648" cy="1829761"/>
          </a:xfrm>
        </p:spPr>
        <p:txBody>
          <a:bodyPr/>
          <a:lstStyle/>
          <a:p>
            <a:pPr>
              <a:defRPr/>
            </a:pPr>
            <a:r>
              <a:rPr lang="zh-CN">
                <a:solidFill>
                  <a:srgbClr val="0067B4"/>
                </a:solidFill>
                <a:latin typeface="华文行楷"/>
                <a:ea typeface="华文行楷"/>
              </a:rPr>
              <a:t>算法设计与分析</a:t>
            </a:r>
            <a:br>
              <a:rPr lang="en-US"/>
            </a:br>
            <a:r>
              <a:rPr lang="zh-CN"/>
              <a:t>第</a:t>
            </a:r>
            <a:r>
              <a:rPr lang="en-US"/>
              <a:t>1</a:t>
            </a:r>
            <a:r>
              <a:rPr lang="zh-CN"/>
              <a:t>讲：课程概述</a:t>
            </a:r>
            <a:endParaRPr lang="zh-CN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auto">
          <a:xfrm>
            <a:off x="686668" y="3933056"/>
            <a:ext cx="7772400" cy="11997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800">
                <a:latin typeface="Times New Roman" panose="02020603050405020304"/>
                <a:cs typeface="Times New Roman" panose="02020603050405020304"/>
              </a:rPr>
              <a:t>2022</a:t>
            </a:r>
            <a:r>
              <a:rPr lang="zh-CN" sz="2800">
                <a:latin typeface="Times New Roman" panose="02020603050405020304"/>
                <a:cs typeface="Times New Roman" panose="02020603050405020304"/>
              </a:rPr>
              <a:t>年</a:t>
            </a:r>
            <a:r>
              <a:rPr lang="en-US" sz="2800">
                <a:latin typeface="Times New Roman" panose="02020603050405020304"/>
                <a:cs typeface="Times New Roman" panose="02020603050405020304"/>
              </a:rPr>
              <a:t>9</a:t>
            </a:r>
            <a:r>
              <a:rPr lang="zh-CN" sz="2800">
                <a:latin typeface="Times New Roman" panose="02020603050405020304"/>
                <a:cs typeface="Times New Roman" panose="02020603050405020304"/>
              </a:rPr>
              <a:t>月</a:t>
            </a:r>
            <a:r>
              <a:rPr lang="en-US" sz="2800">
                <a:latin typeface="Times New Roman" panose="02020603050405020304"/>
                <a:cs typeface="Times New Roman" panose="02020603050405020304"/>
              </a:rPr>
              <a:t>2</a:t>
            </a:r>
            <a:r>
              <a:rPr lang="zh-CN" sz="2800">
                <a:latin typeface="Times New Roman" panose="02020603050405020304"/>
                <a:cs typeface="Times New Roman" panose="02020603050405020304"/>
              </a:rPr>
              <a:t>日</a:t>
            </a:r>
            <a:endParaRPr lang="zh-CN" sz="28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有限条指令的序列，指令序列确定了解决</a:t>
            </a:r>
            <a:r>
              <a:rPr lang="zh-CN"/>
              <a:t>某种问题的运算</a:t>
            </a:r>
            <a:r>
              <a:rPr lang="zh-CN"/>
              <a:t>或</a:t>
            </a:r>
            <a:r>
              <a:rPr lang="zh-CN"/>
              <a:t>操作的步骤，且具有</a:t>
            </a:r>
            <a:r>
              <a:rPr lang="en-US"/>
              <a:t>5</a:t>
            </a:r>
            <a:r>
              <a:rPr lang="zh-CN"/>
              <a:t>个重要特征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有</a:t>
            </a:r>
            <a:r>
              <a:rPr lang="zh-CN"/>
              <a:t>穷性：</a:t>
            </a:r>
            <a:r>
              <a:rPr lang="zh-CN"/>
              <a:t>执行</a:t>
            </a:r>
            <a:r>
              <a:rPr lang="zh-CN"/>
              <a:t>有限</a:t>
            </a:r>
            <a:r>
              <a:rPr lang="zh-CN"/>
              <a:t>步</a:t>
            </a:r>
            <a:r>
              <a:rPr lang="zh-CN"/>
              <a:t>内必须停止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确切性：每一步都必须是精确定义的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输入：有</a:t>
            </a:r>
            <a:r>
              <a:rPr lang="en-US"/>
              <a:t>0</a:t>
            </a:r>
            <a:r>
              <a:rPr lang="zh-CN"/>
              <a:t>个或多个输入，输入取自某个特定对象的集合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输出：有</a:t>
            </a:r>
            <a:r>
              <a:rPr lang="en-US"/>
              <a:t>1</a:t>
            </a:r>
            <a:r>
              <a:rPr lang="zh-CN"/>
              <a:t>个或多个输出，输出同输入有着某种特定关系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能行性：每一步都是足够基本的，可以被精确地机械执行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若仅不满足有穷性，可称为计算方法</a:t>
            </a:r>
            <a:endParaRPr lang="zh-CN"/>
          </a:p>
          <a:p>
            <a:pPr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算法的定义</a:t>
            </a:r>
            <a:endParaRPr lang="zh-CN"/>
          </a:p>
        </p:txBody>
      </p:sp>
      <p:sp>
        <p:nvSpPr>
          <p:cNvPr id="6" name="矩形 5"/>
          <p:cNvSpPr/>
          <p:nvPr/>
        </p:nvSpPr>
        <p:spPr bwMode="auto">
          <a:xfrm>
            <a:off x="7740352" y="1613641"/>
            <a:ext cx="792087" cy="4320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7" name="标题 2"/>
          <p:cNvSpPr/>
          <p:nvPr/>
        </p:nvSpPr>
        <p:spPr bwMode="auto">
          <a:xfrm>
            <a:off x="5868144" y="2642462"/>
            <a:ext cx="3240360" cy="1143000"/>
          </a:xfrm>
          <a:prstGeom prst="rect">
            <a:avLst/>
          </a:prstGeom>
        </p:spPr>
        <p:txBody>
          <a:bodyPr vert="horz" rtlCol="0" anchor="ctr">
            <a:noAutofit/>
          </a:bodyPr>
          <a:lstStyle>
            <a:lvl1pPr algn="l">
              <a:spcBef>
                <a:spcPts val="0"/>
              </a:spcBef>
              <a:buNone/>
              <a:defRPr sz="41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sz="2400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问题</a:t>
            </a:r>
            <a:r>
              <a:rPr lang="en-US" sz="2400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4</a:t>
            </a:r>
            <a:r>
              <a:rPr lang="zh-CN" sz="2400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：这里的“问题”与日常说的问题有什么区别？</a:t>
            </a:r>
            <a:endParaRPr lang="zh-CN" sz="2400">
              <a:solidFill>
                <a:schemeClr val="accent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>
          <a:xfrm>
            <a:off x="395536" y="1234670"/>
            <a:ext cx="8352928" cy="111421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用于求两个非负整数</a:t>
            </a:r>
            <a:r>
              <a:rPr lang="zh-CN"/>
              <a:t>的最大公约数</a:t>
            </a:r>
            <a:endParaRPr lang="en-US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579296" cy="11430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/>
              <a:t>欧几里得算法</a:t>
            </a:r>
            <a:r>
              <a:rPr lang="zh-CN"/>
              <a:t>：</a:t>
            </a:r>
            <a:r>
              <a:rPr lang="zh-CN"/>
              <a:t>可能是最古老的算法</a:t>
            </a:r>
            <a:endParaRPr lang="zh-CN"/>
          </a:p>
        </p:txBody>
      </p:sp>
      <p:pic>
        <p:nvPicPr>
          <p:cNvPr id="6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755576" y="2132856"/>
            <a:ext cx="5328591" cy="4103404"/>
          </a:xfrm>
          <a:prstGeom prst="rect">
            <a:avLst/>
          </a:prstGeom>
        </p:spPr>
      </p:pic>
      <p:pic>
        <p:nvPicPr>
          <p:cNvPr id="7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92080" y="4005064"/>
            <a:ext cx="3587255" cy="26304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zh-CN"/>
              <a:t>欧几里得算法</a:t>
            </a:r>
            <a:endParaRPr 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5148064" y="1630435"/>
            <a:ext cx="3312368" cy="3620655"/>
          </a:xfrm>
          <a:prstGeom prst="rect">
            <a:avLst/>
          </a:prstGeom>
        </p:spPr>
      </p:pic>
      <p:pic>
        <p:nvPicPr>
          <p:cNvPr id="6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25313" y="1739243"/>
            <a:ext cx="4575580" cy="3523530"/>
          </a:xfrm>
          <a:prstGeom prst="rect">
            <a:avLst/>
          </a:prstGeom>
        </p:spPr>
      </p:pic>
      <p:sp>
        <p:nvSpPr>
          <p:cNvPr id="7" name="矩形 7"/>
          <p:cNvSpPr/>
          <p:nvPr/>
        </p:nvSpPr>
        <p:spPr bwMode="auto">
          <a:xfrm>
            <a:off x="2695862" y="5572695"/>
            <a:ext cx="3527248" cy="7293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9855" indent="0">
              <a:lnSpc>
                <a:spcPct val="120000"/>
              </a:lnSpc>
              <a:buNone/>
              <a:defRPr/>
            </a:pPr>
            <a:r>
              <a:rPr lang="zh-CN" sz="3600">
                <a:solidFill>
                  <a:srgbClr val="C00000"/>
                </a:solidFill>
              </a:rPr>
              <a:t>也叫辗转相除法</a:t>
            </a:r>
            <a:endParaRPr lang="en-US" sz="360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输入：非负整数</a:t>
            </a:r>
            <a:endParaRPr lang="en-US"/>
          </a:p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输出：最大公约数</a:t>
            </a:r>
            <a:endParaRPr lang="en-US" b="0"/>
          </a:p>
          <a:p>
            <a:pPr marL="109855" indent="0">
              <a:lnSpc>
                <a:spcPct val="120000"/>
              </a:lnSpc>
              <a:buNone/>
              <a:defRPr/>
            </a:pPr>
            <a:endParaRPr lang="en-US" sz="2400" b="1">
              <a:solidFill>
                <a:srgbClr val="660033"/>
              </a:solidFill>
              <a:latin typeface="Times New Roman" panose="02020603050405020304"/>
              <a:ea typeface="宋体" panose="02010600030101010101" pitchFamily="2" charset="-122"/>
            </a:endParaRPr>
          </a:p>
          <a:p>
            <a:pPr>
              <a:defRPr/>
            </a:pPr>
            <a:endParaRPr lang="en-US"/>
          </a:p>
          <a:p>
            <a:pPr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zh-CN"/>
              <a:t>欧几里得算法</a:t>
            </a:r>
            <a:r>
              <a:rPr lang="en-US"/>
              <a:t>——</a:t>
            </a:r>
            <a:r>
              <a:rPr lang="zh-CN"/>
              <a:t>递归版本</a:t>
            </a:r>
            <a:endParaRPr lang="zh-CN"/>
          </a:p>
        </p:txBody>
      </p:sp>
      <p:pic>
        <p:nvPicPr>
          <p:cNvPr id="6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755576" y="2924944"/>
            <a:ext cx="6044540" cy="24163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zh-CN"/>
              <a:t>欧几里得算法</a:t>
            </a:r>
            <a:endParaRPr 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5751003" y="1584666"/>
            <a:ext cx="2898577" cy="3168351"/>
          </a:xfrm>
          <a:prstGeom prst="rect">
            <a:avLst/>
          </a:prstGeom>
        </p:spPr>
      </p:pic>
      <p:sp>
        <p:nvSpPr>
          <p:cNvPr id="6" name="Rectangle 3"/>
          <p:cNvSpPr/>
          <p:nvPr/>
        </p:nvSpPr>
        <p:spPr bwMode="auto">
          <a:xfrm>
            <a:off x="395536" y="5085184"/>
            <a:ext cx="8435280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sz="4400" b="1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问题</a:t>
            </a:r>
            <a:r>
              <a:rPr lang="en-US" sz="4400" b="1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4</a:t>
            </a:r>
            <a:r>
              <a:rPr lang="zh-CN" sz="4400" b="1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：</a:t>
            </a:r>
            <a:endParaRPr lang="en-US" sz="4400" b="1">
              <a:solidFill>
                <a:schemeClr val="accent3"/>
              </a:solidFill>
              <a:latin typeface="Arial" panose="020B0604020202020204"/>
              <a:ea typeface="宋体" panose="02010600030101010101" pitchFamily="2" charset="-122"/>
            </a:endParaRPr>
          </a:p>
          <a:p>
            <a:pPr>
              <a:spcBef>
                <a:spcPts val="1200"/>
              </a:spcBef>
              <a:defRPr/>
            </a:pPr>
            <a:r>
              <a:rPr lang="zh-CN" sz="4000" b="1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你能证明欧几里得算法满足有穷性么？</a:t>
            </a:r>
            <a:endParaRPr lang="en-US" sz="4000" b="1">
              <a:solidFill>
                <a:schemeClr val="accent3"/>
              </a:solidFill>
              <a:latin typeface="Arial" panose="020B0604020202020204"/>
              <a:ea typeface="宋体" panose="02010600030101010101" pitchFamily="2" charset="-122"/>
            </a:endParaRPr>
          </a:p>
        </p:txBody>
      </p:sp>
      <p:sp>
        <p:nvSpPr>
          <p:cNvPr id="7" name="文本框 1"/>
          <p:cNvSpPr/>
          <p:nvPr/>
        </p:nvSpPr>
        <p:spPr bwMode="auto">
          <a:xfrm>
            <a:off x="4499992" y="5445224"/>
            <a:ext cx="4104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2800">
                <a:solidFill>
                  <a:srgbClr val="00B050"/>
                </a:solidFill>
              </a:rPr>
              <a:t>每循环一轮，</a:t>
            </a:r>
            <a:r>
              <a:rPr lang="zh-CN" sz="2800">
                <a:solidFill>
                  <a:srgbClr val="00B050"/>
                </a:solidFill>
              </a:rPr>
              <a:t>均会变小！</a:t>
            </a:r>
            <a:endParaRPr lang="zh-CN" sz="2800">
              <a:solidFill>
                <a:srgbClr val="00B050"/>
              </a:solidFill>
            </a:endParaRPr>
          </a:p>
        </p:txBody>
      </p:sp>
      <p:pic>
        <p:nvPicPr>
          <p:cNvPr id="8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55576" y="1417638"/>
            <a:ext cx="4575580" cy="35235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>
                <a:solidFill>
                  <a:srgbClr val="C00000"/>
                </a:solidFill>
              </a:rPr>
              <a:t>正确性</a:t>
            </a:r>
            <a:r>
              <a:rPr lang="zh-CN">
                <a:solidFill>
                  <a:srgbClr val="C00000"/>
                </a:solidFill>
              </a:rPr>
              <a:t>：</a:t>
            </a:r>
            <a:r>
              <a:rPr lang="zh-CN"/>
              <a:t>对每个合法输入，算法均会停止且输出正确的结果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不正确算法：在某个输入上不停止，或输出不正确的结果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>
                <a:solidFill>
                  <a:srgbClr val="00B050"/>
                </a:solidFill>
              </a:rPr>
              <a:t>不正确算法不代表没用！</a:t>
            </a:r>
            <a:r>
              <a:rPr lang="zh-CN"/>
              <a:t>例如，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随机算法（有一定概率不停止或返回不正确结果）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近似算法（要求的是最优解，但返回的是接近最优的解）</a:t>
            </a:r>
            <a:endParaRPr lang="en-US"/>
          </a:p>
          <a:p>
            <a:pPr lvl="1">
              <a:buFont typeface="Arial" panose="020B0604020202020204"/>
              <a:buChar char="•"/>
              <a:defRPr/>
            </a:pPr>
            <a:endParaRPr lang="en-US"/>
          </a:p>
          <a:p>
            <a:pPr marL="109855" indent="0">
              <a:buNone/>
              <a:defRPr/>
            </a:pPr>
            <a:endParaRPr lang="en-US"/>
          </a:p>
          <a:p>
            <a:pPr marL="109855" indent="0">
              <a:buNone/>
              <a:defRPr/>
            </a:pPr>
            <a:endParaRPr lang="en-US"/>
          </a:p>
          <a:p>
            <a:pPr>
              <a:buFont typeface="Arial" panose="020B0604020202020204"/>
              <a:buChar char="•"/>
              <a:defRPr/>
            </a:pPr>
            <a:endParaRPr lang="en-US"/>
          </a:p>
          <a:p>
            <a:pPr>
              <a:buFont typeface="Arial" panose="020B0604020202020204"/>
              <a:buChar char="•"/>
              <a:defRPr/>
            </a:pPr>
            <a:endParaRPr lang="en-US"/>
          </a:p>
          <a:p>
            <a:pPr marL="393065" lvl="1" indent="0">
              <a:buNone/>
              <a:defRPr/>
            </a:pPr>
            <a:endParaRPr lang="en-US"/>
          </a:p>
          <a:p>
            <a:pPr lvl="1">
              <a:buFont typeface="Arial" panose="020B0604020202020204"/>
              <a:buChar char="•"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en-US"/>
          </a:p>
          <a:p>
            <a:pPr>
              <a:defRPr/>
            </a:pPr>
            <a:endParaRPr lang="en-US"/>
          </a:p>
          <a:p>
            <a:pPr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zh-CN"/>
              <a:t>正确性：算法最基本的评价指标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>
          <a:xfrm>
            <a:off x="4870376" y="1484784"/>
            <a:ext cx="3816424" cy="151216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有穷性：已证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只需输出结果正确</a:t>
            </a: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欧几里得算法的正确性</a:t>
            </a:r>
            <a:endParaRPr lang="zh-CN"/>
          </a:p>
        </p:txBody>
      </p:sp>
      <p:pic>
        <p:nvPicPr>
          <p:cNvPr id="6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323528" y="1556792"/>
            <a:ext cx="4392488" cy="3528392"/>
          </a:xfrm>
          <a:prstGeom prst="rect">
            <a:avLst/>
          </a:prstGeom>
        </p:spPr>
      </p:pic>
      <p:sp>
        <p:nvSpPr>
          <p:cNvPr id="7" name="文本框 5"/>
          <p:cNvSpPr/>
          <p:nvPr/>
        </p:nvSpPr>
        <p:spPr bwMode="auto">
          <a:xfrm>
            <a:off x="3923928" y="3284984"/>
            <a:ext cx="4608512" cy="2739211"/>
          </a:xfrm>
          <a:prstGeom prst="rect">
            <a:avLst/>
          </a:prstGeom>
          <a:noFill/>
          <a:ln w="254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2800">
                <a:solidFill>
                  <a:srgbClr val="0070C0"/>
                </a:solidFill>
              </a:rPr>
              <a:t>对循环过程的分析：</a:t>
            </a:r>
            <a:endParaRPr lang="en-US" sz="2800">
              <a:solidFill>
                <a:srgbClr val="0070C0"/>
              </a:solidFill>
            </a:endParaRPr>
          </a:p>
          <a:p>
            <a:pPr>
              <a:defRPr/>
            </a:pPr>
            <a:endParaRPr lang="en-US" sz="2400"/>
          </a:p>
          <a:p>
            <a:pPr marL="342900" indent="-342900">
              <a:buFont typeface="Arial" panose="020B0604020202020204"/>
              <a:buChar char="•"/>
              <a:defRPr/>
            </a:pPr>
            <a:r>
              <a:rPr lang="zh-CN" sz="2400"/>
              <a:t>经过一轮循环，</a:t>
            </a:r>
            <a:endParaRPr lang="en-US" sz="2400"/>
          </a:p>
          <a:p>
            <a:pPr>
              <a:defRPr/>
            </a:pPr>
            <a:r>
              <a:rPr lang="en-US" sz="2400" b="0"/>
              <a:t> </a:t>
            </a:r>
            <a:r>
              <a:rPr lang="en-US" sz="2400" b="0"/>
              <a:t>         </a:t>
            </a:r>
            <a:r>
              <a:rPr lang="zh-CN" sz="2400"/>
              <a:t>，</a:t>
            </a:r>
            <a:endParaRPr lang="en-US" sz="2400"/>
          </a:p>
          <a:p>
            <a:pPr>
              <a:defRPr/>
            </a:pPr>
            <a:endParaRPr lang="en-US" sz="2400"/>
          </a:p>
          <a:p>
            <a:pPr marL="342900" indent="-342900">
              <a:buFont typeface="Arial" panose="020B0604020202020204"/>
              <a:buChar char="•"/>
              <a:defRPr/>
            </a:pPr>
            <a:r>
              <a:rPr lang="zh-CN" sz="2400">
                <a:solidFill>
                  <a:srgbClr val="C00000"/>
                </a:solidFill>
              </a:rPr>
              <a:t>循环不变量：</a:t>
            </a:r>
            <a:endParaRPr lang="en-US" sz="2400">
              <a:solidFill>
                <a:srgbClr val="C00000"/>
              </a:solidFill>
            </a:endParaRPr>
          </a:p>
          <a:p>
            <a:pPr>
              <a:defRPr/>
            </a:pPr>
            <a:endParaRPr lang="zh-CN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>
            <a:normAutofit lnSpcReduction="10000"/>
          </a:bodyPr>
          <a:lstStyle/>
          <a:p>
            <a:pPr marL="109855" indent="0">
              <a:lnSpc>
                <a:spcPct val="120000"/>
              </a:lnSpc>
              <a:buNone/>
              <a:defRPr/>
            </a:pPr>
            <a:r>
              <a:rPr lang="zh-CN" sz="2800"/>
              <a:t>证明：设算法总共执行了</a:t>
            </a:r>
            <a:r>
              <a:rPr lang="zh-CN" sz="2800"/>
              <a:t>轮循环，第</a:t>
            </a:r>
            <a:r>
              <a:rPr lang="zh-CN" sz="2800"/>
              <a:t>轮结束</a:t>
            </a:r>
            <a:r>
              <a:rPr lang="zh-CN" sz="2800"/>
              <a:t>的值分别为</a:t>
            </a:r>
            <a:r>
              <a:rPr lang="zh-CN" sz="2800"/>
              <a:t>，</a:t>
            </a:r>
            <a:r>
              <a:rPr lang="zh-CN" sz="2800"/>
              <a:t>分别为输入的</a:t>
            </a:r>
            <a:r>
              <a:rPr lang="zh-CN" sz="2800"/>
              <a:t>和</a:t>
            </a:r>
            <a:r>
              <a:rPr lang="zh-CN" sz="2800"/>
              <a:t>，且满足</a:t>
            </a:r>
            <a:r>
              <a:rPr lang="en-US" sz="2800"/>
              <a:t>,</a:t>
            </a:r>
            <a:r>
              <a:rPr lang="en-US" sz="2800"/>
              <a:t>. </a:t>
            </a:r>
            <a:r>
              <a:rPr lang="zh-CN" sz="2800"/>
              <a:t>对于</a:t>
            </a:r>
            <a:r>
              <a:rPr lang="zh-CN" sz="2800"/>
              <a:t>，</a:t>
            </a:r>
            <a:endParaRPr lang="en-US" sz="2800"/>
          </a:p>
          <a:p>
            <a:pPr marL="109855" indent="0">
              <a:lnSpc>
                <a:spcPct val="120000"/>
              </a:lnSpc>
              <a:buNone/>
              <a:defRPr/>
            </a:pPr>
            <a:endParaRPr lang="en-US" sz="2800"/>
          </a:p>
          <a:p>
            <a:pPr marL="109855" indent="0">
              <a:lnSpc>
                <a:spcPct val="120000"/>
              </a:lnSpc>
              <a:buNone/>
              <a:defRPr/>
            </a:pPr>
            <a:r>
              <a:rPr lang="zh-CN" sz="2800"/>
              <a:t>运用</a:t>
            </a:r>
            <a:r>
              <a:rPr lang="zh-CN" sz="2800">
                <a:solidFill>
                  <a:srgbClr val="C00000"/>
                </a:solidFill>
              </a:rPr>
              <a:t>数学归纳法</a:t>
            </a:r>
            <a:r>
              <a:rPr lang="zh-CN" sz="2800"/>
              <a:t>可得</a:t>
            </a:r>
            <a:endParaRPr lang="en-US" sz="2800"/>
          </a:p>
          <a:p>
            <a:pPr marL="109855" indent="0">
              <a:lnSpc>
                <a:spcPct val="120000"/>
              </a:lnSpc>
              <a:buNone/>
              <a:defRPr/>
            </a:pPr>
            <a:endParaRPr lang="en-US" sz="2800"/>
          </a:p>
          <a:p>
            <a:pPr marL="109855" indent="0">
              <a:lnSpc>
                <a:spcPct val="120000"/>
              </a:lnSpc>
              <a:buNone/>
              <a:defRPr/>
            </a:pPr>
            <a:r>
              <a:rPr lang="zh-CN" sz="2800"/>
              <a:t>即</a:t>
            </a:r>
            <a:r>
              <a:rPr lang="zh-CN" sz="2800"/>
              <a:t>。注意到循环终止时，算法输出</a:t>
            </a:r>
            <a:r>
              <a:rPr lang="zh-CN" sz="2800"/>
              <a:t>，因此返回结果正确。</a:t>
            </a:r>
            <a:endParaRPr lang="en-US" sz="2800"/>
          </a:p>
          <a:p>
            <a:pPr marL="109855" indent="0">
              <a:lnSpc>
                <a:spcPct val="120000"/>
              </a:lnSpc>
              <a:buNone/>
              <a:defRPr/>
            </a:pPr>
            <a:endParaRPr lang="en-US" sz="2800"/>
          </a:p>
          <a:p>
            <a:pPr marL="109855" indent="0">
              <a:buNone/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欧几里得算法的正确性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>
          <a:xfrm>
            <a:off x="457200" y="1484784"/>
            <a:ext cx="8229600" cy="4525963"/>
          </a:xfrm>
        </p:spPr>
        <p:txBody>
          <a:bodyPr>
            <a:normAutofit lnSpcReduction="10000"/>
          </a:bodyPr>
          <a:lstStyle/>
          <a:p>
            <a:pPr marL="109855" indent="0">
              <a:lnSpc>
                <a:spcPct val="120000"/>
              </a:lnSpc>
              <a:buNone/>
              <a:defRPr/>
            </a:pPr>
            <a:r>
              <a:rPr lang="zh-CN"/>
              <a:t>麻烦</a:t>
            </a:r>
            <a:r>
              <a:rPr lang="en-US"/>
              <a:t>1</a:t>
            </a:r>
            <a:r>
              <a:rPr lang="zh-CN"/>
              <a:t>：算法实际运行时间依赖机器硬件性能等外部因素</a:t>
            </a:r>
            <a:endParaRPr lang="en-US"/>
          </a:p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解决方案：</a:t>
            </a:r>
            <a:r>
              <a:rPr lang="zh-CN">
                <a:solidFill>
                  <a:srgbClr val="C00000"/>
                </a:solidFill>
              </a:rPr>
              <a:t>基本运算次数</a:t>
            </a:r>
            <a:endParaRPr lang="zh-CN"/>
          </a:p>
          <a:p>
            <a:pPr marL="109855" indent="0">
              <a:lnSpc>
                <a:spcPct val="120000"/>
              </a:lnSpc>
              <a:buNone/>
              <a:defRPr/>
            </a:pPr>
            <a:endParaRPr lang="en-US"/>
          </a:p>
          <a:p>
            <a:pPr marL="109855" indent="0">
              <a:lnSpc>
                <a:spcPct val="120000"/>
              </a:lnSpc>
              <a:buNone/>
              <a:defRPr/>
            </a:pPr>
            <a:r>
              <a:rPr lang="zh-CN"/>
              <a:t>麻烦</a:t>
            </a:r>
            <a:r>
              <a:rPr lang="en-US"/>
              <a:t>2</a:t>
            </a:r>
            <a:r>
              <a:rPr lang="zh-CN"/>
              <a:t>：算法在不同的问题实例上运行效率不同</a:t>
            </a:r>
            <a:endParaRPr lang="en-US"/>
          </a:p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解决方案：考虑输入规模，在固定的输入规模下，考虑以下情况下</a:t>
            </a:r>
            <a:r>
              <a:rPr lang="zh-CN"/>
              <a:t>算法所需的基本运算次数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>
                <a:solidFill>
                  <a:srgbClr val="00B050"/>
                </a:solidFill>
              </a:rPr>
              <a:t>最坏情况：基本运算次数最多</a:t>
            </a:r>
            <a:endParaRPr lang="en-US">
              <a:solidFill>
                <a:srgbClr val="00B050"/>
              </a:solidFill>
            </a:endParaRPr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>
                <a:solidFill>
                  <a:srgbClr val="00B050"/>
                </a:solidFill>
              </a:rPr>
              <a:t>平均情况：考虑各种可能的输入下算法的平均性能</a:t>
            </a:r>
            <a:endParaRPr lang="en-US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如何评价算法运行效率？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>
            <a:normAutofit/>
          </a:bodyPr>
          <a:lstStyle/>
          <a:p>
            <a:pPr>
              <a:buFont typeface="Wingdings" panose="05000000000000000000"/>
              <a:buChar char="n"/>
              <a:defRPr/>
            </a:pPr>
            <a:r>
              <a:rPr lang="zh-CN"/>
              <a:t>时间复杂度：针对问题</a:t>
            </a:r>
            <a:r>
              <a:rPr lang="zh-CN">
                <a:solidFill>
                  <a:srgbClr val="C00000"/>
                </a:solidFill>
              </a:rPr>
              <a:t>指定基本运算</a:t>
            </a:r>
            <a:r>
              <a:rPr lang="zh-CN"/>
              <a:t>，算法所做的基本运算次数</a:t>
            </a:r>
            <a:endParaRPr lang="en-US"/>
          </a:p>
          <a:p>
            <a:pPr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r>
              <a:rPr lang="zh-CN"/>
              <a:t>最坏情况下的时间复杂度：算法求解</a:t>
            </a:r>
            <a:r>
              <a:rPr lang="zh-CN">
                <a:solidFill>
                  <a:srgbClr val="C00000"/>
                </a:solidFill>
              </a:rPr>
              <a:t>输入规模</a:t>
            </a:r>
            <a:r>
              <a:rPr lang="zh-CN"/>
              <a:t>为</a:t>
            </a:r>
            <a:r>
              <a:rPr lang="zh-CN"/>
              <a:t>的示例所需要的最长时间</a:t>
            </a:r>
            <a:endParaRPr lang="en-US"/>
          </a:p>
          <a:p>
            <a:pPr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r>
              <a:rPr lang="zh-CN"/>
              <a:t>平均情况下的时间复杂度：在指定输入的概率分布下，算法求解输入规模为</a:t>
            </a:r>
            <a:r>
              <a:rPr lang="zh-CN"/>
              <a:t>的实例所需要的平均时间</a:t>
            </a: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zh-CN"/>
              <a:t>时间复杂度：算法效率评价指标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marL="0" indent="0">
              <a:lnSpc>
                <a:spcPct val="180000"/>
              </a:lnSpc>
              <a:spcBef>
                <a:spcPts val="0"/>
              </a:spcBef>
              <a:buNone/>
              <a:defRPr/>
            </a:pPr>
            <a:r>
              <a:rPr lang="zh-CN" sz="2800"/>
              <a:t> </a:t>
            </a:r>
            <a:r>
              <a:rPr lang="zh-CN"/>
              <a:t>唐斌</a:t>
            </a:r>
            <a:r>
              <a:rPr lang="zh-CN"/>
              <a:t>，教授、博导</a:t>
            </a:r>
            <a:endParaRPr lang="en-US"/>
          </a:p>
          <a:p>
            <a:pPr marL="309245" indent="-457200">
              <a:lnSpc>
                <a:spcPct val="180000"/>
              </a:lnSpc>
              <a:spcBef>
                <a:spcPts val="0"/>
              </a:spcBef>
              <a:buFont typeface="Wingdings" panose="05000000000000000000"/>
              <a:buChar char="n"/>
              <a:defRPr/>
            </a:pPr>
            <a:r>
              <a:rPr lang="en-US"/>
              <a:t> </a:t>
            </a:r>
            <a:r>
              <a:rPr lang="zh-CN"/>
              <a:t>办公室：勤学楼</a:t>
            </a:r>
            <a:r>
              <a:rPr lang="en-US"/>
              <a:t>4207</a:t>
            </a:r>
            <a:endParaRPr lang="en-US"/>
          </a:p>
          <a:p>
            <a:pPr marL="309245" indent="-457200">
              <a:lnSpc>
                <a:spcPct val="180000"/>
              </a:lnSpc>
              <a:spcBef>
                <a:spcPts val="0"/>
              </a:spcBef>
              <a:buFont typeface="Wingdings" panose="05000000000000000000"/>
              <a:buChar char="n"/>
              <a:defRPr/>
            </a:pPr>
            <a:r>
              <a:rPr lang="en-US"/>
              <a:t> Email: </a:t>
            </a:r>
            <a:r>
              <a:rPr lang="en-US" u="sng">
                <a:hlinkClick r:id="rId1" tooltip="mailto:cstb@hhu.edu.cn"/>
              </a:rPr>
              <a:t>cstb@hhu.edu.cn</a:t>
            </a:r>
            <a:endParaRPr lang="en-US"/>
          </a:p>
          <a:p>
            <a:pPr marL="309245" indent="-457200">
              <a:lnSpc>
                <a:spcPct val="180000"/>
              </a:lnSpc>
              <a:spcBef>
                <a:spcPts val="0"/>
              </a:spcBef>
              <a:buFont typeface="Wingdings" panose="05000000000000000000"/>
              <a:buChar char="n"/>
              <a:defRPr/>
            </a:pPr>
            <a:r>
              <a:rPr lang="en-US"/>
              <a:t> </a:t>
            </a:r>
            <a:r>
              <a:rPr lang="zh-CN"/>
              <a:t>主页：</a:t>
            </a:r>
            <a:r>
              <a:rPr lang="en-US" u="sng">
                <a:hlinkClick r:id="rId2" tooltip="https://jszy.hhu.edu.cn/tb2"/>
              </a:rPr>
              <a:t>https://jszy.hhu.edu.cn/tb2</a:t>
            </a:r>
            <a:endParaRPr lang="en-US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教师信息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>
          <a:xfrm>
            <a:off x="457200" y="1481328"/>
            <a:ext cx="5338936" cy="4525963"/>
          </a:xfrm>
        </p:spPr>
        <p:txBody>
          <a:bodyPr/>
          <a:lstStyle/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基本运算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/>
              <a:t>比较操作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/>
              <a:t>取</a:t>
            </a:r>
            <a:r>
              <a:rPr lang="zh-CN"/>
              <a:t>余操作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/>
              <a:t>赋值操作</a:t>
            </a:r>
            <a:endParaRPr lang="en-US"/>
          </a:p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输入规模：取决于如何表示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en-US"/>
              <a:t>1</a:t>
            </a:r>
            <a:r>
              <a:rPr lang="zh-CN"/>
              <a:t>进制表示：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en-US"/>
              <a:t>2</a:t>
            </a:r>
            <a:r>
              <a:rPr lang="zh-CN"/>
              <a:t>进制表示：</a:t>
            </a:r>
            <a:endParaRPr lang="en-US"/>
          </a:p>
          <a:p>
            <a:pPr lvl="1">
              <a:buFont typeface="Arial" panose="020B0604020202020204"/>
              <a:buChar char="•"/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欧几里得算法的时间复杂度分析</a:t>
            </a:r>
            <a:endParaRPr lang="zh-CN"/>
          </a:p>
        </p:txBody>
      </p:sp>
      <p:pic>
        <p:nvPicPr>
          <p:cNvPr id="6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5868144" y="1772816"/>
            <a:ext cx="3152187" cy="2808312"/>
          </a:xfrm>
          <a:prstGeom prst="rect">
            <a:avLst/>
          </a:prstGeom>
        </p:spPr>
      </p:pic>
      <p:sp>
        <p:nvSpPr>
          <p:cNvPr id="7" name="文本框 4"/>
          <p:cNvSpPr/>
          <p:nvPr/>
        </p:nvSpPr>
        <p:spPr bwMode="auto">
          <a:xfrm>
            <a:off x="3126668" y="2496653"/>
            <a:ext cx="1750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2400">
                <a:solidFill>
                  <a:srgbClr val="00B050"/>
                </a:solidFill>
              </a:rPr>
              <a:t>真的基本么？</a:t>
            </a:r>
            <a:endParaRPr lang="zh-CN" sz="2400">
              <a:solidFill>
                <a:srgbClr val="00B050"/>
              </a:solidFill>
            </a:endParaRPr>
          </a:p>
        </p:txBody>
      </p:sp>
      <p:cxnSp>
        <p:nvCxnSpPr>
          <p:cNvPr id="8" name="直接箭头连接符 6"/>
          <p:cNvCxnSpPr/>
          <p:nvPr/>
        </p:nvCxnSpPr>
        <p:spPr bwMode="auto">
          <a:xfrm flipV="1">
            <a:off x="2411760" y="2708920"/>
            <a:ext cx="706650" cy="72008"/>
          </a:xfrm>
          <a:prstGeom prst="straightConnector1">
            <a:avLst/>
          </a:prstGeom>
          <a:ln w="254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9"/>
          <p:cNvSpPr/>
          <p:nvPr/>
        </p:nvSpPr>
        <p:spPr bwMode="auto">
          <a:xfrm>
            <a:off x="621904" y="5110782"/>
            <a:ext cx="8064896" cy="960199"/>
          </a:xfrm>
          <a:prstGeom prst="rect">
            <a:avLst/>
          </a:prstGeom>
          <a:noFill/>
          <a:ln w="25400"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pPr>
              <a:lnSpc>
                <a:spcPct val="120000"/>
              </a:lnSpc>
              <a:defRPr/>
            </a:pPr>
            <a:r>
              <a:rPr lang="zh-CN"/>
              <a:t>时间复杂度分析：假设</a:t>
            </a:r>
            <a:r>
              <a:rPr lang="zh-CN"/>
              <a:t>。对于任意整数</a:t>
            </a:r>
            <a:r>
              <a:rPr lang="zh-CN"/>
              <a:t>，如果</a:t>
            </a:r>
            <a:r>
              <a:rPr lang="zh-CN"/>
              <a:t>，那么算法执行的循环次数小于</a:t>
            </a:r>
            <a:r>
              <a:rPr lang="zh-CN"/>
              <a:t>。</a:t>
            </a:r>
            <a:endParaRPr lang="en-US"/>
          </a:p>
        </p:txBody>
      </p:sp>
      <p:sp>
        <p:nvSpPr>
          <p:cNvPr id="10" name="矩形 10"/>
          <p:cNvSpPr/>
          <p:nvPr/>
        </p:nvSpPr>
        <p:spPr bwMode="auto">
          <a:xfrm>
            <a:off x="1115616" y="2492896"/>
            <a:ext cx="1296144" cy="4320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1" name="矩形 11"/>
          <p:cNvSpPr/>
          <p:nvPr/>
        </p:nvSpPr>
        <p:spPr bwMode="auto">
          <a:xfrm>
            <a:off x="1885755" y="5607088"/>
            <a:ext cx="598013" cy="4320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cxnSp>
        <p:nvCxnSpPr>
          <p:cNvPr id="12" name="直接箭头连接符 12"/>
          <p:cNvCxnSpPr/>
          <p:nvPr/>
        </p:nvCxnSpPr>
        <p:spPr bwMode="auto">
          <a:xfrm>
            <a:off x="2483768" y="6070981"/>
            <a:ext cx="642900" cy="238338"/>
          </a:xfrm>
          <a:prstGeom prst="straightConnector1">
            <a:avLst/>
          </a:prstGeom>
          <a:ln w="254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5"/>
          <p:cNvSpPr/>
          <p:nvPr/>
        </p:nvSpPr>
        <p:spPr bwMode="auto">
          <a:xfrm>
            <a:off x="3203848" y="6231303"/>
            <a:ext cx="32255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sz="2400">
                <a:solidFill>
                  <a:srgbClr val="00B050"/>
                </a:solidFill>
              </a:rPr>
              <a:t>第</a:t>
            </a:r>
            <a:r>
              <a:rPr lang="zh-CN" sz="2400">
                <a:solidFill>
                  <a:srgbClr val="00B050"/>
                </a:solidFill>
              </a:rPr>
              <a:t>个</a:t>
            </a:r>
            <a:r>
              <a:rPr lang="en-US" sz="2400">
                <a:solidFill>
                  <a:srgbClr val="00B050"/>
                </a:solidFill>
              </a:rPr>
              <a:t>Fibonacci</a:t>
            </a:r>
            <a:r>
              <a:rPr lang="zh-CN" sz="2400">
                <a:solidFill>
                  <a:srgbClr val="00B050"/>
                </a:solidFill>
              </a:rPr>
              <a:t>数</a:t>
            </a:r>
            <a:endParaRPr lang="zh-CN" sz="2400">
              <a:solidFill>
                <a:srgbClr val="00B05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空间复杂度：算法运行所需要的存储空间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定义</a:t>
            </a:r>
            <a:r>
              <a:rPr lang="zh-CN"/>
              <a:t>与时间复杂度类似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en-US"/>
              <a:t>I/O</a:t>
            </a:r>
            <a:r>
              <a:rPr lang="zh-CN"/>
              <a:t>，能耗等等</a:t>
            </a: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算法的其它评价指标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算法分析基础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算法设计技术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分治策略、动态规划、贪心算法、回溯与分支限界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复杂性理论：刻画问题固有的难度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问题复杂性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en-US"/>
              <a:t>NP</a:t>
            </a:r>
            <a:r>
              <a:rPr lang="zh-CN"/>
              <a:t>难问题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en-US"/>
              <a:t>NP</a:t>
            </a:r>
            <a:r>
              <a:rPr lang="zh-CN"/>
              <a:t>难问题处理策略</a:t>
            </a: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课程主要内容</a:t>
            </a:r>
            <a:endParaRPr lang="zh-CN"/>
          </a:p>
        </p:txBody>
      </p:sp>
      <p:sp>
        <p:nvSpPr>
          <p:cNvPr id="6" name="矩形 5"/>
          <p:cNvSpPr/>
          <p:nvPr/>
        </p:nvSpPr>
        <p:spPr bwMode="auto">
          <a:xfrm>
            <a:off x="5062011" y="4365104"/>
            <a:ext cx="23054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defRPr/>
            </a:pPr>
            <a:r>
              <a:rPr lang="en-US" sz="5400" b="1" cap="none" spc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</a:rPr>
              <a:t>P=NP?</a:t>
            </a:r>
            <a:endParaRPr lang="zh-CN" sz="5400" b="1" cap="none" spc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 scaled="1"/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意识：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建立持续追求效率更高、质量更好的算法的创新意识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培养计算</a:t>
            </a:r>
            <a:r>
              <a:rPr lang="zh-CN"/>
              <a:t>思维的</a:t>
            </a:r>
            <a:r>
              <a:rPr lang="zh-CN"/>
              <a:t>意识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知识：掌握算法设计与分析的基础知识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能力：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具备分析问题，并采用一定策略进行算法设计的能力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具备对算法进行基本分析的能力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具备自我探索的能力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>
                <a:solidFill>
                  <a:schemeClr val="tx1">
                    <a:lumMod val="50000"/>
                    <a:lumOff val="50000"/>
                  </a:schemeClr>
                </a:solidFill>
              </a:rPr>
              <a:t>技能：掌握熟练使用编程语言正确实现算法的能力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课程目标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教学基本理念</a:t>
            </a:r>
            <a:endParaRPr lang="zh-CN"/>
          </a:p>
        </p:txBody>
      </p:sp>
      <p:sp>
        <p:nvSpPr>
          <p:cNvPr id="5" name="Rectangle 3"/>
          <p:cNvSpPr/>
          <p:nvPr/>
        </p:nvSpPr>
        <p:spPr bwMode="auto">
          <a:xfrm>
            <a:off x="1835696" y="1659572"/>
            <a:ext cx="5256583" cy="378565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zh-CN" sz="6000" b="1" spc="30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solidFill>
                  <a:srgbClr val="800000"/>
                </a:solidFill>
                <a:latin typeface="华文新魏"/>
                <a:ea typeface="华文新魏"/>
              </a:rPr>
              <a:t>自我探索</a:t>
            </a:r>
            <a:endParaRPr lang="en-US" sz="6000" b="1" spc="30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solidFill>
                <a:srgbClr val="800000"/>
              </a:solidFill>
              <a:latin typeface="华文新魏"/>
              <a:ea typeface="华文新魏"/>
            </a:endParaRPr>
          </a:p>
          <a:p>
            <a:pPr algn="ctr">
              <a:defRPr/>
            </a:pPr>
            <a:r>
              <a:rPr lang="zh-CN" sz="6000" b="1" spc="30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solidFill>
                  <a:srgbClr val="800000"/>
                </a:solidFill>
                <a:latin typeface="华文新魏"/>
                <a:ea typeface="华文新魏"/>
              </a:rPr>
              <a:t>充分引导</a:t>
            </a:r>
            <a:endParaRPr lang="en-US" sz="6000" b="1" spc="30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solidFill>
                <a:srgbClr val="800000"/>
              </a:solidFill>
              <a:latin typeface="华文新魏"/>
              <a:ea typeface="华文新魏"/>
            </a:endParaRPr>
          </a:p>
          <a:p>
            <a:pPr algn="ctr">
              <a:defRPr/>
            </a:pPr>
            <a:r>
              <a:rPr lang="zh-CN" sz="6000" b="1" spc="30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solidFill>
                  <a:srgbClr val="800000"/>
                </a:solidFill>
                <a:latin typeface="华文新魏"/>
                <a:ea typeface="华文新魏"/>
              </a:rPr>
              <a:t>理论严密</a:t>
            </a:r>
            <a:endParaRPr lang="en-US" sz="6000" b="1" spc="30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solidFill>
                <a:srgbClr val="800000"/>
              </a:solidFill>
              <a:latin typeface="华文新魏"/>
              <a:ea typeface="华文新魏"/>
            </a:endParaRPr>
          </a:p>
          <a:p>
            <a:pPr algn="ctr">
              <a:defRPr/>
            </a:pPr>
            <a:r>
              <a:rPr lang="zh-CN" sz="6000" b="1" spc="30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solidFill>
                  <a:srgbClr val="800000"/>
                </a:solidFill>
                <a:latin typeface="华文新魏"/>
                <a:ea typeface="华文新魏"/>
              </a:rPr>
              <a:t>训练充分</a:t>
            </a:r>
            <a:endParaRPr lang="en-US" sz="6000" b="1" spc="30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solidFill>
                <a:srgbClr val="800000"/>
              </a:solidFill>
              <a:latin typeface="华文新魏"/>
              <a:ea typeface="华文新魏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课前阅读指定的内容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作业严禁抄袭！不会做的题目可以写上自己的思考过程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/>
              <a:t>根据实际情况决定是否有期中考试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如</a:t>
            </a:r>
            <a:r>
              <a:rPr lang="zh-CN"/>
              <a:t>有，平时：</a:t>
            </a:r>
            <a:r>
              <a:rPr lang="en-US"/>
              <a:t>20%</a:t>
            </a:r>
            <a:r>
              <a:rPr lang="zh-CN"/>
              <a:t>；期中：</a:t>
            </a:r>
            <a:r>
              <a:rPr lang="en-US"/>
              <a:t>30%</a:t>
            </a:r>
            <a:r>
              <a:rPr lang="zh-CN"/>
              <a:t>；期末：</a:t>
            </a:r>
            <a:r>
              <a:rPr lang="en-US"/>
              <a:t>50%</a:t>
            </a:r>
            <a:endParaRPr lang="en-US"/>
          </a:p>
          <a:p>
            <a:pPr lvl="1">
              <a:lnSpc>
                <a:spcPct val="150000"/>
              </a:lnSpc>
              <a:buFont typeface="Arial" panose="020B0604020202020204"/>
              <a:buChar char="•"/>
              <a:defRPr/>
            </a:pPr>
            <a:r>
              <a:rPr lang="zh-CN"/>
              <a:t>如没有，平时：</a:t>
            </a:r>
            <a:r>
              <a:rPr lang="en-US"/>
              <a:t>30%</a:t>
            </a:r>
            <a:r>
              <a:rPr lang="zh-CN"/>
              <a:t>；期末：</a:t>
            </a:r>
            <a:r>
              <a:rPr lang="en-US"/>
              <a:t>70%</a:t>
            </a: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要求和考核方式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教材与参考用书</a:t>
            </a:r>
            <a:endParaRPr 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323528" y="2110185"/>
            <a:ext cx="2491093" cy="305165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53250" y="2086381"/>
            <a:ext cx="2736304" cy="308067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228183" y="2132856"/>
            <a:ext cx="2782369" cy="2979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推荐课外读物</a:t>
            </a:r>
            <a:endParaRPr lang="zh-CN"/>
          </a:p>
        </p:txBody>
      </p:sp>
      <p:pic>
        <p:nvPicPr>
          <p:cNvPr id="5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5076056" y="1434207"/>
            <a:ext cx="3384376" cy="4726038"/>
          </a:xfrm>
          <a:prstGeom prst="rect">
            <a:avLst/>
          </a:prstGeom>
        </p:spPr>
      </p:pic>
      <p:pic>
        <p:nvPicPr>
          <p:cNvPr id="6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39726" y="1340768"/>
            <a:ext cx="3600400" cy="48194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>
          <a:xfrm>
            <a:off x="457200" y="1481328"/>
            <a:ext cx="5338936" cy="4525963"/>
          </a:xfrm>
        </p:spPr>
        <p:txBody>
          <a:bodyPr/>
          <a:lstStyle/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基本运算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/>
              <a:t>比较操作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/>
              <a:t>取</a:t>
            </a:r>
            <a:r>
              <a:rPr lang="zh-CN"/>
              <a:t>余操作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/>
              <a:t>赋值操作</a:t>
            </a:r>
            <a:endParaRPr lang="en-US"/>
          </a:p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输入规模：取决于如何表示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en-US"/>
              <a:t>1</a:t>
            </a:r>
            <a:r>
              <a:rPr lang="zh-CN"/>
              <a:t>进制表示：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en-US"/>
              <a:t>2</a:t>
            </a:r>
            <a:r>
              <a:rPr lang="zh-CN"/>
              <a:t>进制表示：</a:t>
            </a:r>
            <a:endParaRPr lang="en-US"/>
          </a:p>
          <a:p>
            <a:pPr lvl="1">
              <a:buFont typeface="Arial" panose="020B0604020202020204"/>
              <a:buChar char="•"/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欧几里得算法的时间复杂度分析</a:t>
            </a:r>
            <a:endParaRPr lang="zh-CN"/>
          </a:p>
        </p:txBody>
      </p:sp>
      <p:pic>
        <p:nvPicPr>
          <p:cNvPr id="6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5868144" y="1772816"/>
            <a:ext cx="3152187" cy="2808312"/>
          </a:xfrm>
          <a:prstGeom prst="rect">
            <a:avLst/>
          </a:prstGeom>
        </p:spPr>
      </p:pic>
      <p:sp>
        <p:nvSpPr>
          <p:cNvPr id="7" name="文本框 4"/>
          <p:cNvSpPr/>
          <p:nvPr/>
        </p:nvSpPr>
        <p:spPr bwMode="auto">
          <a:xfrm>
            <a:off x="3126668" y="2496653"/>
            <a:ext cx="1750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2400">
                <a:solidFill>
                  <a:srgbClr val="00B050"/>
                </a:solidFill>
              </a:rPr>
              <a:t>真的基本么？</a:t>
            </a:r>
            <a:endParaRPr lang="zh-CN" sz="2400">
              <a:solidFill>
                <a:srgbClr val="00B050"/>
              </a:solidFill>
            </a:endParaRPr>
          </a:p>
        </p:txBody>
      </p:sp>
      <p:cxnSp>
        <p:nvCxnSpPr>
          <p:cNvPr id="8" name="直接箭头连接符 6"/>
          <p:cNvCxnSpPr/>
          <p:nvPr/>
        </p:nvCxnSpPr>
        <p:spPr bwMode="auto">
          <a:xfrm flipV="1">
            <a:off x="2411760" y="2708920"/>
            <a:ext cx="706650" cy="72008"/>
          </a:xfrm>
          <a:prstGeom prst="straightConnector1">
            <a:avLst/>
          </a:prstGeom>
          <a:ln w="254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9"/>
          <p:cNvSpPr/>
          <p:nvPr/>
        </p:nvSpPr>
        <p:spPr bwMode="auto">
          <a:xfrm>
            <a:off x="621904" y="5110782"/>
            <a:ext cx="8064896" cy="960199"/>
          </a:xfrm>
          <a:prstGeom prst="rect">
            <a:avLst/>
          </a:prstGeom>
          <a:noFill/>
          <a:ln w="25400"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pPr>
              <a:lnSpc>
                <a:spcPct val="120000"/>
              </a:lnSpc>
              <a:defRPr/>
            </a:pPr>
            <a:r>
              <a:rPr lang="zh-CN"/>
              <a:t>时间复杂度分析：假设</a:t>
            </a:r>
            <a:r>
              <a:rPr lang="zh-CN"/>
              <a:t>。对于任意整数</a:t>
            </a:r>
            <a:r>
              <a:rPr lang="zh-CN"/>
              <a:t>，如果</a:t>
            </a:r>
            <a:r>
              <a:rPr lang="zh-CN"/>
              <a:t>，那么算法执行的循环次数小于</a:t>
            </a:r>
            <a:r>
              <a:rPr lang="zh-CN"/>
              <a:t>。</a:t>
            </a:r>
            <a:endParaRPr lang="en-US"/>
          </a:p>
        </p:txBody>
      </p:sp>
      <p:sp>
        <p:nvSpPr>
          <p:cNvPr id="10" name="矩形 10"/>
          <p:cNvSpPr/>
          <p:nvPr/>
        </p:nvSpPr>
        <p:spPr bwMode="auto">
          <a:xfrm>
            <a:off x="1115616" y="2492896"/>
            <a:ext cx="1296144" cy="4320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1" name="矩形 11"/>
          <p:cNvSpPr/>
          <p:nvPr/>
        </p:nvSpPr>
        <p:spPr bwMode="auto">
          <a:xfrm>
            <a:off x="1885755" y="5607088"/>
            <a:ext cx="598013" cy="4320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cxnSp>
        <p:nvCxnSpPr>
          <p:cNvPr id="12" name="直接箭头连接符 12"/>
          <p:cNvCxnSpPr/>
          <p:nvPr/>
        </p:nvCxnSpPr>
        <p:spPr bwMode="auto">
          <a:xfrm>
            <a:off x="2483768" y="6070981"/>
            <a:ext cx="642900" cy="238338"/>
          </a:xfrm>
          <a:prstGeom prst="straightConnector1">
            <a:avLst/>
          </a:prstGeom>
          <a:ln w="254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5"/>
          <p:cNvSpPr/>
          <p:nvPr/>
        </p:nvSpPr>
        <p:spPr bwMode="auto">
          <a:xfrm>
            <a:off x="3203848" y="6231303"/>
            <a:ext cx="32255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sz="2400">
                <a:solidFill>
                  <a:srgbClr val="00B050"/>
                </a:solidFill>
              </a:rPr>
              <a:t>第</a:t>
            </a:r>
            <a:r>
              <a:rPr lang="zh-CN" sz="2400">
                <a:solidFill>
                  <a:srgbClr val="00B050"/>
                </a:solidFill>
              </a:rPr>
              <a:t>个</a:t>
            </a:r>
            <a:r>
              <a:rPr lang="en-US" sz="2400">
                <a:solidFill>
                  <a:srgbClr val="00B050"/>
                </a:solidFill>
              </a:rPr>
              <a:t>Fibonacci</a:t>
            </a:r>
            <a:r>
              <a:rPr lang="zh-CN" sz="2400">
                <a:solidFill>
                  <a:srgbClr val="00B050"/>
                </a:solidFill>
              </a:rPr>
              <a:t>数</a:t>
            </a:r>
            <a:endParaRPr lang="zh-CN" sz="2400">
              <a:solidFill>
                <a:srgbClr val="00B05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>
            <a:normAutofit fontScale="85000" lnSpcReduction="10000"/>
          </a:bodyPr>
          <a:lstStyle/>
          <a:p>
            <a:pPr marL="109855" indent="0">
              <a:lnSpc>
                <a:spcPct val="150000"/>
              </a:lnSpc>
              <a:buNone/>
              <a:defRPr/>
            </a:pPr>
            <a:r>
              <a:rPr lang="en-US"/>
              <a:t>1</a:t>
            </a:r>
            <a:r>
              <a:rPr lang="zh-CN"/>
              <a:t>和</a:t>
            </a:r>
            <a:r>
              <a:rPr lang="en-US"/>
              <a:t>2</a:t>
            </a:r>
            <a:r>
              <a:rPr lang="zh-CN"/>
              <a:t>和下次课的作业一起交，</a:t>
            </a:r>
            <a:r>
              <a:rPr lang="en-US"/>
              <a:t>3</a:t>
            </a:r>
            <a:r>
              <a:rPr lang="zh-CN"/>
              <a:t>和</a:t>
            </a:r>
            <a:r>
              <a:rPr lang="en-US"/>
              <a:t>4</a:t>
            </a:r>
            <a:r>
              <a:rPr lang="zh-CN"/>
              <a:t>自行完成</a:t>
            </a:r>
            <a:endParaRPr lang="en-US"/>
          </a:p>
          <a:p>
            <a:pPr marL="624205" indent="-514350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/>
              <a:t>给出欧几里得算法时间复杂性分析那一页性质的严格证明。</a:t>
            </a:r>
            <a:endParaRPr lang="en-US"/>
          </a:p>
          <a:p>
            <a:pPr marL="624205" indent="-514350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/>
              <a:t>用伪代码描述直接插入排序算法，指出循环不变量，进而证明算法的正确性。</a:t>
            </a:r>
            <a:endParaRPr lang="en-US"/>
          </a:p>
          <a:p>
            <a:pPr marL="624205" indent="-51435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/>
              <a:t>(</a:t>
            </a:r>
            <a:r>
              <a:rPr lang="zh-CN"/>
              <a:t>数字华容道游戏中的不变性）完成</a:t>
            </a:r>
            <a:r>
              <a:rPr lang="en-US" u="sng">
                <a:hlinkClick r:id="rId1" tooltip="https://people.csail.mit.edu/meyer/mcs.pdf"/>
              </a:rPr>
              <a:t>https://</a:t>
            </a:r>
            <a:r>
              <a:rPr lang="en-US" u="sng">
                <a:hlinkClick r:id="rId1" tooltip="https://people.csail.mit.edu/meyer/mcs.pdf"/>
              </a:rPr>
              <a:t>people.csail.mit.edu/meyer/mcs.pdf</a:t>
            </a:r>
            <a:r>
              <a:rPr lang="en-US"/>
              <a:t> Page </a:t>
            </a:r>
            <a:r>
              <a:rPr lang="en-US"/>
              <a:t>164</a:t>
            </a:r>
            <a:r>
              <a:rPr lang="zh-CN"/>
              <a:t> </a:t>
            </a:r>
            <a:r>
              <a:rPr lang="en-US"/>
              <a:t>Problem 5.38</a:t>
            </a:r>
            <a:r>
              <a:rPr lang="zh-CN"/>
              <a:t>。</a:t>
            </a:r>
            <a:endParaRPr lang="en-US"/>
          </a:p>
          <a:p>
            <a:pPr marL="624205" indent="-514350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/>
              <a:t>了解</a:t>
            </a:r>
            <a:r>
              <a:rPr lang="en-US"/>
              <a:t>Donald Knuth</a:t>
            </a:r>
            <a:r>
              <a:rPr lang="zh-CN"/>
              <a:t>的一些事迹</a:t>
            </a:r>
            <a:endParaRPr lang="en-US"/>
          </a:p>
          <a:p>
            <a:pPr marL="109855" indent="0">
              <a:buNone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作业</a:t>
            </a:r>
            <a:endParaRPr lang="zh-CN"/>
          </a:p>
        </p:txBody>
      </p:sp>
      <p:sp>
        <p:nvSpPr>
          <p:cNvPr id="6" name="文本框 3"/>
          <p:cNvSpPr/>
          <p:nvPr/>
        </p:nvSpPr>
        <p:spPr bwMode="auto">
          <a:xfrm>
            <a:off x="4788024" y="5877272"/>
            <a:ext cx="36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2800">
                <a:solidFill>
                  <a:srgbClr val="00B0F0"/>
                </a:solidFill>
              </a:rPr>
              <a:t>下次课前预习第</a:t>
            </a:r>
            <a:r>
              <a:rPr lang="en-US" sz="2800">
                <a:solidFill>
                  <a:srgbClr val="00B0F0"/>
                </a:solidFill>
              </a:rPr>
              <a:t>1.3</a:t>
            </a:r>
            <a:r>
              <a:rPr lang="zh-CN" sz="2800">
                <a:solidFill>
                  <a:srgbClr val="00B0F0"/>
                </a:solidFill>
              </a:rPr>
              <a:t>节！</a:t>
            </a:r>
            <a:endParaRPr lang="zh-CN" sz="2800">
              <a:solidFill>
                <a:srgbClr val="00B0F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899592" y="1772816"/>
            <a:ext cx="764319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sz="48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问题</a:t>
            </a:r>
            <a:r>
              <a:rPr lang="en-US" sz="48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1:</a:t>
            </a:r>
            <a:endParaRPr lang="en-US" sz="48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lvl="0">
              <a:defRPr/>
            </a:pPr>
            <a:r>
              <a:rPr lang="zh-CN" sz="48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解决问题通常包含哪些基本步骤？</a:t>
            </a:r>
            <a:endParaRPr lang="en-US" sz="48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>
                <a:latin typeface="+mn-ea"/>
              </a:rPr>
              <a:t>理解问题：给你提供了什么，以及你想弄清什么</a:t>
            </a:r>
            <a:endParaRPr lang="en-US">
              <a:latin typeface="+mn-ea"/>
            </a:endParaRPr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>
                <a:latin typeface="+mn-ea"/>
              </a:rPr>
              <a:t>设计计划：你将怎么处理问题？</a:t>
            </a:r>
            <a:endParaRPr lang="en-US">
              <a:latin typeface="+mn-ea"/>
            </a:endParaRPr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>
                <a:latin typeface="+mn-ea"/>
              </a:rPr>
              <a:t>执行计划：解决问题</a:t>
            </a:r>
            <a:endParaRPr lang="en-US">
              <a:latin typeface="+mn-ea"/>
            </a:endParaRPr>
          </a:p>
          <a:p>
            <a:pPr>
              <a:lnSpc>
                <a:spcPct val="150000"/>
              </a:lnSpc>
              <a:buFont typeface="Wingdings" panose="05000000000000000000"/>
              <a:buChar char="n"/>
              <a:defRPr/>
            </a:pPr>
            <a:r>
              <a:rPr lang="zh-CN">
                <a:latin typeface="+mn-ea"/>
              </a:rPr>
              <a:t>回头看：检查结果，然后</a:t>
            </a:r>
            <a:r>
              <a:rPr lang="en-US">
                <a:latin typeface="+mn-ea"/>
              </a:rPr>
              <a:t>…</a:t>
            </a:r>
            <a:endParaRPr lang="zh-CN">
              <a:latin typeface="+mn-ea"/>
            </a:endParaRPr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我们如何解题？</a:t>
            </a:r>
            <a:endParaRPr lang="zh-CN"/>
          </a:p>
        </p:txBody>
      </p:sp>
      <p:pic>
        <p:nvPicPr>
          <p:cNvPr id="6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7380311" y="2830452"/>
            <a:ext cx="1596257" cy="1714500"/>
          </a:xfrm>
          <a:prstGeom prst="rect">
            <a:avLst/>
          </a:prstGeom>
        </p:spPr>
      </p:pic>
      <p:pic>
        <p:nvPicPr>
          <p:cNvPr id="7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580112" y="2824635"/>
            <a:ext cx="1714500" cy="1714500"/>
          </a:xfrm>
          <a:prstGeom prst="rect">
            <a:avLst/>
          </a:prstGeom>
        </p:spPr>
      </p:pic>
      <p:sp>
        <p:nvSpPr>
          <p:cNvPr id="8" name="文本框 5"/>
          <p:cNvSpPr/>
          <p:nvPr/>
        </p:nvSpPr>
        <p:spPr bwMode="auto">
          <a:xfrm>
            <a:off x="5580112" y="4635992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/>
              <a:t>George </a:t>
            </a:r>
            <a:r>
              <a:rPr lang="en-US"/>
              <a:t>Pólya</a:t>
            </a:r>
            <a:endParaRPr lang="en-US"/>
          </a:p>
        </p:txBody>
      </p:sp>
      <p:sp>
        <p:nvSpPr>
          <p:cNvPr id="9" name="Rectangle 3"/>
          <p:cNvSpPr/>
          <p:nvPr/>
        </p:nvSpPr>
        <p:spPr bwMode="auto">
          <a:xfrm>
            <a:off x="1691680" y="4941168"/>
            <a:ext cx="554461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sz="4000" b="1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 scaled="1"/>
                </a:gradFill>
                <a:latin typeface="Arial" panose="020B0604020202020204"/>
                <a:ea typeface="宋体" panose="02010600030101010101" pitchFamily="2" charset="-122"/>
              </a:rPr>
              <a:t>问题</a:t>
            </a:r>
            <a:r>
              <a:rPr lang="en-US" sz="4000" b="1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 scaled="1"/>
                </a:gradFill>
                <a:latin typeface="Arial" panose="020B0604020202020204"/>
                <a:ea typeface="宋体" panose="02010600030101010101" pitchFamily="2" charset="-122"/>
              </a:rPr>
              <a:t>2:</a:t>
            </a:r>
            <a:endParaRPr lang="en-US" sz="4000" b="1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 scaled="1"/>
              </a:gradFill>
              <a:latin typeface="Arial" panose="020B0604020202020204"/>
              <a:ea typeface="宋体" panose="02010600030101010101" pitchFamily="2" charset="-122"/>
            </a:endParaRPr>
          </a:p>
          <a:p>
            <a:pPr>
              <a:defRPr/>
            </a:pPr>
            <a:r>
              <a:rPr lang="zh-CN" sz="4000" b="1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 scaled="1"/>
                </a:gradFill>
                <a:latin typeface="Arial" panose="020B0604020202020204"/>
                <a:ea typeface="宋体" panose="02010600030101010101" pitchFamily="2" charset="-122"/>
              </a:rPr>
              <a:t>计算机能帮我们做什么</a:t>
            </a:r>
            <a:r>
              <a:rPr lang="en-US" sz="4000" b="1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 scaled="1"/>
                </a:gradFill>
                <a:latin typeface="Arial" panose="020B0604020202020204"/>
                <a:ea typeface="宋体" panose="02010600030101010101" pitchFamily="2" charset="-122"/>
              </a:rPr>
              <a:t>?</a:t>
            </a:r>
            <a:endParaRPr lang="en-US" sz="4000" b="1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 scaled="1"/>
              </a:gradFill>
              <a:latin typeface="Arial" panose="020B060402020202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 noChangeArrowheads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zh-CN"/>
              <a:t>我们</a:t>
            </a:r>
            <a:r>
              <a:rPr lang="zh-CN"/>
              <a:t>如何用计算机解题</a:t>
            </a:r>
            <a:r>
              <a:rPr lang="en-US"/>
              <a:t>?</a:t>
            </a:r>
            <a:endParaRPr lang="zh-CN"/>
          </a:p>
        </p:txBody>
      </p:sp>
      <p:sp>
        <p:nvSpPr>
          <p:cNvPr id="5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457200" y="1268413"/>
            <a:ext cx="8229600" cy="486251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计算机如何理解问题</a:t>
            </a:r>
            <a:r>
              <a:rPr lang="en-US"/>
              <a:t>?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 sz="2100"/>
              <a:t>输入</a:t>
            </a:r>
            <a:r>
              <a:rPr lang="zh-CN" sz="2100"/>
              <a:t>是什么</a:t>
            </a:r>
            <a:r>
              <a:rPr lang="en-US" sz="2100"/>
              <a:t>?</a:t>
            </a:r>
            <a:r>
              <a:rPr lang="zh-CN" sz="2100"/>
              <a:t> 输出是什么</a:t>
            </a:r>
            <a:r>
              <a:rPr lang="en-US" sz="2100"/>
              <a:t>?</a:t>
            </a:r>
            <a:endParaRPr lang="en-US" sz="2100"/>
          </a:p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如何针对计算机制定计划</a:t>
            </a:r>
            <a:r>
              <a:rPr lang="en-US"/>
              <a:t>?</a:t>
            </a:r>
            <a:endParaRPr lang="en-US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 sz="2100"/>
              <a:t>什么样的“计划” 可能在计算机上</a:t>
            </a:r>
            <a:r>
              <a:rPr lang="zh-CN" sz="2100"/>
              <a:t>实现目标</a:t>
            </a:r>
            <a:r>
              <a:rPr lang="en-US" sz="2100"/>
              <a:t>?</a:t>
            </a:r>
            <a:endParaRPr lang="en-US" sz="2100"/>
          </a:p>
          <a:p>
            <a:pPr lvl="1">
              <a:lnSpc>
                <a:spcPct val="120000"/>
              </a:lnSpc>
              <a:buFont typeface="Arial" panose="020B0604020202020204"/>
              <a:buChar char="•"/>
              <a:defRPr/>
            </a:pPr>
            <a:r>
              <a:rPr lang="zh-CN" sz="2100"/>
              <a:t>什么样的形式才能让计算机知道该怎么做</a:t>
            </a:r>
            <a:r>
              <a:rPr lang="en-US" sz="2100"/>
              <a:t>?</a:t>
            </a:r>
            <a:endParaRPr lang="en-US" sz="2100"/>
          </a:p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执行计划 </a:t>
            </a:r>
            <a:r>
              <a:rPr lang="en-US"/>
              <a:t>–</a:t>
            </a:r>
            <a:r>
              <a:rPr lang="zh-CN"/>
              <a:t> </a:t>
            </a:r>
            <a:r>
              <a:rPr lang="en-US"/>
              <a:t>“</a:t>
            </a:r>
            <a:r>
              <a:rPr lang="zh-CN"/>
              <a:t>计算机解题</a:t>
            </a:r>
            <a:r>
              <a:rPr lang="en-US"/>
              <a:t>”</a:t>
            </a:r>
            <a:endParaRPr lang="en-US"/>
          </a:p>
          <a:p>
            <a:pPr lvl="1">
              <a:lnSpc>
                <a:spcPct val="120000"/>
              </a:lnSpc>
              <a:buSzPct val="68000"/>
              <a:buFont typeface="Arial" panose="020B0604020202020204"/>
              <a:buChar char="•"/>
              <a:defRPr/>
            </a:pPr>
            <a:r>
              <a:rPr lang="zh-CN" sz="2100">
                <a:solidFill>
                  <a:srgbClr val="C00000"/>
                </a:solidFill>
              </a:rPr>
              <a:t>只有这个才真正是计算机做的</a:t>
            </a:r>
            <a:r>
              <a:rPr lang="en-US" sz="2100">
                <a:solidFill>
                  <a:srgbClr val="C00000"/>
                </a:solidFill>
              </a:rPr>
              <a:t>!</a:t>
            </a:r>
            <a:endParaRPr lang="en-US" sz="2100">
              <a:solidFill>
                <a:srgbClr val="C00000"/>
              </a:solidFill>
            </a:endParaRPr>
          </a:p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/>
              <a:t>回头看</a:t>
            </a:r>
            <a:endParaRPr lang="en-US"/>
          </a:p>
          <a:p>
            <a:pPr lvl="1">
              <a:lnSpc>
                <a:spcPct val="120000"/>
              </a:lnSpc>
              <a:buSzPct val="68000"/>
              <a:buFont typeface="Arial" panose="020B0604020202020204"/>
              <a:buChar char="•"/>
              <a:defRPr/>
            </a:pPr>
            <a:r>
              <a:rPr lang="zh-CN" sz="2100"/>
              <a:t>为什么结果是正确的</a:t>
            </a:r>
            <a:r>
              <a:rPr lang="en-US" sz="2100"/>
              <a:t>?</a:t>
            </a:r>
            <a:endParaRPr lang="en-US" sz="2100"/>
          </a:p>
          <a:p>
            <a:pPr lvl="1">
              <a:lnSpc>
                <a:spcPct val="120000"/>
              </a:lnSpc>
              <a:buSzPct val="68000"/>
              <a:buFont typeface="Arial" panose="020B0604020202020204"/>
              <a:buChar char="•"/>
              <a:defRPr/>
            </a:pPr>
            <a:r>
              <a:rPr lang="zh-CN" sz="2100"/>
              <a:t>效率能提高吗</a:t>
            </a:r>
            <a:r>
              <a:rPr lang="en-US" sz="2100"/>
              <a:t>?</a:t>
            </a:r>
            <a:endParaRPr lang="zh-CN" sz="2100"/>
          </a:p>
        </p:txBody>
      </p:sp>
      <p:sp>
        <p:nvSpPr>
          <p:cNvPr id="6" name="爆炸形 2 4"/>
          <p:cNvSpPr/>
          <p:nvPr/>
        </p:nvSpPr>
        <p:spPr bwMode="auto">
          <a:xfrm>
            <a:off x="6084168" y="2511537"/>
            <a:ext cx="2952328" cy="2376264"/>
          </a:xfrm>
          <a:prstGeom prst="irregularSeal2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3600">
                <a:solidFill>
                  <a:srgbClr val="C00000"/>
                </a:solidFill>
              </a:rPr>
              <a:t>计算</a:t>
            </a:r>
            <a:endParaRPr lang="en-US" sz="3600">
              <a:solidFill>
                <a:srgbClr val="C00000"/>
              </a:solidFill>
            </a:endParaRPr>
          </a:p>
          <a:p>
            <a:pPr algn="ctr">
              <a:defRPr/>
            </a:pPr>
            <a:r>
              <a:rPr lang="zh-CN" sz="3600">
                <a:solidFill>
                  <a:srgbClr val="C00000"/>
                </a:solidFill>
              </a:rPr>
              <a:t>思维</a:t>
            </a:r>
            <a:endParaRPr lang="zh-CN" sz="360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计算思维</a:t>
            </a:r>
            <a:endParaRPr lang="zh-CN"/>
          </a:p>
        </p:txBody>
      </p:sp>
      <p:sp>
        <p:nvSpPr>
          <p:cNvPr id="5" name="TextBox 3"/>
          <p:cNvSpPr/>
          <p:nvPr/>
        </p:nvSpPr>
        <p:spPr bwMode="auto">
          <a:xfrm>
            <a:off x="539552" y="1412776"/>
            <a:ext cx="8136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美国</a:t>
            </a:r>
            <a:r>
              <a:rPr lang="zh-CN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卡内基梅隆大学</a:t>
            </a:r>
            <a:r>
              <a:rPr lang="zh-CN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教授</a:t>
            </a:r>
            <a:r>
              <a:rPr lang="en-US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Jeannette M. Wing(</a:t>
            </a:r>
            <a:r>
              <a:rPr lang="zh-CN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周以真</a:t>
            </a:r>
            <a:r>
              <a:rPr lang="en-US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)</a:t>
            </a:r>
            <a:r>
              <a:rPr lang="zh-CN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领导世界上最早</a:t>
            </a:r>
            <a:r>
              <a:rPr lang="zh-CN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的“计算思维研究中心”</a:t>
            </a:r>
            <a:r>
              <a:rPr lang="en-US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,</a:t>
            </a:r>
            <a:r>
              <a:rPr lang="zh-CN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 </a:t>
            </a:r>
            <a:r>
              <a:rPr lang="zh-CN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并大力推动这一概念。</a:t>
            </a:r>
            <a:endParaRPr lang="en-US" sz="2400">
              <a:solidFill>
                <a:prstClr val="black"/>
              </a:solidFill>
              <a:latin typeface="Arial" panose="020B0604020202020204"/>
              <a:ea typeface="宋体" panose="02010600030101010101" pitchFamily="2" charset="-122"/>
            </a:endParaRPr>
          </a:p>
          <a:p>
            <a:pPr algn="r" defTabSz="6858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	------</a:t>
            </a:r>
            <a:r>
              <a:rPr lang="en-US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Computational Thinking: What and Why?</a:t>
            </a:r>
            <a:r>
              <a:rPr lang="en-US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 Link Magazine, 2010</a:t>
            </a:r>
            <a:endParaRPr lang="zh-CN">
              <a:solidFill>
                <a:prstClr val="black"/>
              </a:solidFill>
              <a:latin typeface="Arial" panose="020B0604020202020204"/>
              <a:ea typeface="宋体" panose="02010600030101010101" pitchFamily="2" charset="-122"/>
            </a:endParaRPr>
          </a:p>
        </p:txBody>
      </p:sp>
      <p:sp>
        <p:nvSpPr>
          <p:cNvPr id="6" name="圆角矩形 4"/>
          <p:cNvSpPr/>
          <p:nvPr/>
        </p:nvSpPr>
        <p:spPr bwMode="auto">
          <a:xfrm>
            <a:off x="197514" y="2780928"/>
            <a:ext cx="8748972" cy="2664295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spcBef>
                <a:spcPts val="0"/>
              </a:spcBef>
              <a:spcAft>
                <a:spcPts val="0"/>
              </a:spcAft>
              <a:defRPr/>
            </a:pPr>
            <a:endParaRPr lang="zh-CN" sz="135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375978" y="3014807"/>
            <a:ext cx="8408490" cy="19431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6"/>
          <p:cNvSpPr/>
          <p:nvPr/>
        </p:nvSpPr>
        <p:spPr bwMode="auto">
          <a:xfrm>
            <a:off x="683568" y="5039884"/>
            <a:ext cx="78488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>
                <a:latin typeface="Times New Roman" panose="02020603050405020304"/>
                <a:cs typeface="Times New Roman" panose="02020603050405020304"/>
              </a:rPr>
              <a:t>https://www.cs.cmu.edu/~CompThink/resources/TheLinkWing.pdf</a:t>
            </a:r>
            <a:endParaRPr lang="zh-CN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文本框 7"/>
          <p:cNvSpPr/>
          <p:nvPr/>
        </p:nvSpPr>
        <p:spPr bwMode="auto">
          <a:xfrm>
            <a:off x="2627784" y="5527120"/>
            <a:ext cx="63187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3200">
                <a:solidFill>
                  <a:srgbClr val="C00000"/>
                </a:solidFill>
              </a:rPr>
              <a:t>算法课是训练计算思维的重要课程；算法是计算机解题的关键</a:t>
            </a:r>
            <a:endParaRPr lang="zh-CN" sz="320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buFont typeface="Wingdings" panose="05000000000000000000"/>
              <a:buChar char="n"/>
              <a:defRPr/>
            </a:pPr>
            <a:r>
              <a:rPr lang="zh-CN"/>
              <a:t>各种</a:t>
            </a:r>
            <a:r>
              <a:rPr lang="zh-CN"/>
              <a:t>排序算法：插入排序、快速排序等等</a:t>
            </a: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r>
              <a:rPr lang="en-US"/>
              <a:t>Dijkstra</a:t>
            </a:r>
            <a:r>
              <a:rPr lang="zh-CN"/>
              <a:t>最短路径算法</a:t>
            </a: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r>
              <a:rPr lang="zh-CN"/>
              <a:t>最小生成树算法</a:t>
            </a:r>
            <a:endParaRPr lang="en-US"/>
          </a:p>
          <a:p>
            <a:pPr>
              <a:buFont typeface="Wingdings" panose="05000000000000000000"/>
              <a:buChar char="n"/>
              <a:defRPr/>
            </a:pPr>
            <a:endParaRPr lang="en-US"/>
          </a:p>
          <a:p>
            <a:pPr>
              <a:buFont typeface="Wingdings" panose="05000000000000000000"/>
              <a:buChar char="n"/>
              <a:defRPr/>
            </a:pPr>
            <a:r>
              <a:rPr lang="en-US"/>
              <a:t>…</a:t>
            </a:r>
            <a:endParaRPr lang="en-US"/>
          </a:p>
          <a:p>
            <a:pPr>
              <a:defRPr/>
            </a:pPr>
            <a:endParaRPr lang="en-US"/>
          </a:p>
          <a:p>
            <a:pPr>
              <a:defRPr/>
            </a:pPr>
            <a:endParaRPr lang="en-US"/>
          </a:p>
          <a:p>
            <a:pPr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算法并不陌生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>
            <a:spLocks noGrp="1"/>
          </p:cNvSpPr>
          <p:nvPr>
            <p:ph type="title"/>
          </p:nvPr>
        </p:nvSpPr>
        <p:spPr bwMode="auto">
          <a:xfrm>
            <a:off x="467544" y="404664"/>
            <a:ext cx="8229600" cy="11430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zh-CN" sz="4400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问题</a:t>
            </a:r>
            <a:r>
              <a:rPr lang="en-US" sz="4400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3</a:t>
            </a:r>
            <a:r>
              <a:rPr lang="zh-CN" sz="4400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：你知道它们的“背后”</a:t>
            </a:r>
            <a:r>
              <a:rPr lang="zh-CN" sz="4400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有什么吗</a:t>
            </a:r>
            <a:r>
              <a:rPr lang="zh-CN" sz="4400">
                <a:solidFill>
                  <a:schemeClr val="accent3"/>
                </a:solidFill>
                <a:latin typeface="Arial" panose="020B0604020202020204"/>
                <a:ea typeface="宋体" panose="02010600030101010101" pitchFamily="2" charset="-122"/>
              </a:rPr>
              <a:t>？</a:t>
            </a:r>
            <a:endParaRPr lang="zh-CN">
              <a:solidFill>
                <a:schemeClr val="accent3"/>
              </a:solidFill>
            </a:endParaRPr>
          </a:p>
        </p:txBody>
      </p:sp>
      <p:pic>
        <p:nvPicPr>
          <p:cNvPr id="5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236476" y="1820932"/>
            <a:ext cx="5062519" cy="1531495"/>
          </a:xfrm>
          <a:prstGeom prst="rect">
            <a:avLst/>
          </a:prstGeom>
        </p:spPr>
      </p:pic>
      <p:pic>
        <p:nvPicPr>
          <p:cNvPr id="6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9958" y="3720741"/>
            <a:ext cx="4615374" cy="1224136"/>
          </a:xfrm>
          <a:prstGeom prst="rect">
            <a:avLst/>
          </a:prstGeom>
        </p:spPr>
      </p:pic>
      <p:pic>
        <p:nvPicPr>
          <p:cNvPr id="7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313396" y="1124744"/>
            <a:ext cx="3369346" cy="4032448"/>
          </a:xfrm>
          <a:prstGeom prst="rect">
            <a:avLst/>
          </a:prstGeom>
        </p:spPr>
      </p:pic>
      <p:sp>
        <p:nvSpPr>
          <p:cNvPr id="8" name="矩形 1"/>
          <p:cNvSpPr/>
          <p:nvPr/>
        </p:nvSpPr>
        <p:spPr bwMode="auto">
          <a:xfrm>
            <a:off x="1619672" y="5430460"/>
            <a:ext cx="6194480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/>
            </a:pPr>
            <a:r>
              <a:rPr lang="zh-CN" sz="4000" b="1">
                <a:solidFill>
                  <a:schemeClr val="accent3"/>
                </a:solidFill>
              </a:rPr>
              <a:t>算法创新是推动信息技术发展的一大原动力！</a:t>
            </a:r>
            <a:endParaRPr lang="zh-CN" sz="4000" b="1">
              <a:solidFill>
                <a:schemeClr val="accent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>
            <a:spLocks noGrp="1"/>
          </p:cNvSpPr>
          <p:nvPr>
            <p:ph idx="1"/>
          </p:nvPr>
        </p:nvSpPr>
        <p:spPr bwMode="auto">
          <a:xfrm>
            <a:off x="470731" y="1340768"/>
            <a:ext cx="8229600" cy="4525963"/>
          </a:xfrm>
        </p:spPr>
        <p:txBody>
          <a:bodyPr/>
          <a:lstStyle/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en-US">
                <a:latin typeface="Times New Roman" panose="02020603050405020304"/>
                <a:cs typeface="Times New Roman" panose="02020603050405020304"/>
              </a:rPr>
              <a:t>70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年代前，计算机科学基础的主题没有被清楚认清</a:t>
            </a:r>
            <a:endParaRPr lang="en-US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en-US">
                <a:latin typeface="Times New Roman" panose="02020603050405020304"/>
                <a:cs typeface="Times New Roman" panose="02020603050405020304"/>
              </a:rPr>
              <a:t>60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年代末</a:t>
            </a:r>
            <a:r>
              <a:rPr lang="en-US">
                <a:latin typeface="Times New Roman" panose="02020603050405020304"/>
                <a:cs typeface="Times New Roman" panose="02020603050405020304"/>
              </a:rPr>
              <a:t>-70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年代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初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，</a:t>
            </a:r>
            <a:r>
              <a:rPr lang="en-US">
                <a:latin typeface="Times New Roman" panose="02020603050405020304"/>
                <a:cs typeface="Times New Roman" panose="02020603050405020304"/>
              </a:rPr>
              <a:t>Don Knuth (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高德纳</a:t>
            </a:r>
            <a:r>
              <a:rPr lang="en-US">
                <a:latin typeface="Times New Roman" panose="02020603050405020304"/>
                <a:cs typeface="Times New Roman" panose="02020603050405020304"/>
              </a:rPr>
              <a:t>) 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出版了</a:t>
            </a:r>
            <a:r>
              <a:rPr lang="en-US">
                <a:latin typeface="Times New Roman" panose="02020603050405020304"/>
                <a:cs typeface="Times New Roman" panose="02020603050405020304"/>
              </a:rPr>
              <a:t>《The Art of Computer Programming》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前三卷</a:t>
            </a:r>
            <a:endParaRPr lang="en-US">
              <a:latin typeface="Times New Roman" panose="02020603050405020304"/>
              <a:cs typeface="Times New Roman" panose="02020603050405020304"/>
            </a:endParaRPr>
          </a:p>
          <a:p>
            <a:pPr lvl="1"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>
                <a:latin typeface="Times New Roman" panose="02020603050405020304"/>
                <a:cs typeface="Times New Roman" panose="02020603050405020304"/>
              </a:rPr>
              <a:t>以算法研究为主线</a:t>
            </a:r>
            <a:endParaRPr lang="en-US">
              <a:latin typeface="Times New Roman" panose="02020603050405020304"/>
              <a:cs typeface="Times New Roman" panose="02020603050405020304"/>
            </a:endParaRPr>
          </a:p>
          <a:p>
            <a:pPr lvl="1"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zh-CN">
                <a:latin typeface="Times New Roman" panose="02020603050405020304"/>
                <a:cs typeface="Times New Roman" panose="02020603050405020304"/>
              </a:rPr>
              <a:t>确立了算法为计算机科学基础的重要主题</a:t>
            </a:r>
            <a:endParaRPr lang="en-US">
              <a:latin typeface="Times New Roman" panose="02020603050405020304"/>
              <a:cs typeface="Times New Roman" panose="02020603050405020304"/>
            </a:endParaRPr>
          </a:p>
          <a:p>
            <a:pPr lvl="1">
              <a:lnSpc>
                <a:spcPct val="120000"/>
              </a:lnSpc>
              <a:buFont typeface="Wingdings" panose="05000000000000000000"/>
              <a:buChar char="n"/>
              <a:defRPr/>
            </a:pPr>
            <a:r>
              <a:rPr lang="en-US">
                <a:latin typeface="Times New Roman" panose="02020603050405020304"/>
                <a:cs typeface="Times New Roman" panose="02020603050405020304"/>
              </a:rPr>
              <a:t>1974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年获图灵奖（</a:t>
            </a:r>
            <a:r>
              <a:rPr lang="en-US">
                <a:latin typeface="Times New Roman" panose="02020603050405020304"/>
                <a:cs typeface="Times New Roman" panose="02020603050405020304"/>
              </a:rPr>
              <a:t>36</a:t>
            </a:r>
            <a:r>
              <a:rPr lang="zh-CN">
                <a:latin typeface="Times New Roman" panose="02020603050405020304"/>
                <a:cs typeface="Times New Roman" panose="02020603050405020304"/>
              </a:rPr>
              <a:t>岁）</a:t>
            </a:r>
            <a:endParaRPr lang="en-US">
              <a:latin typeface="Times New Roman" panose="02020603050405020304"/>
              <a:cs typeface="Times New Roman" panose="02020603050405020304"/>
            </a:endParaRPr>
          </a:p>
          <a:p>
            <a:pPr>
              <a:buFont typeface="Wingdings" panose="05000000000000000000"/>
              <a:buChar char="n"/>
              <a:defRPr/>
            </a:pPr>
            <a:endParaRPr lang="zh-CN"/>
          </a:p>
        </p:txBody>
      </p:sp>
      <p:sp>
        <p:nvSpPr>
          <p:cNvPr id="5" name="标题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算法是计算机科学的重要主题</a:t>
            </a:r>
            <a:endParaRPr lang="zh-CN"/>
          </a:p>
        </p:txBody>
      </p:sp>
      <p:pic>
        <p:nvPicPr>
          <p:cNvPr id="6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5770476" y="4293096"/>
            <a:ext cx="1656184" cy="2271337"/>
          </a:xfrm>
          <a:prstGeom prst="rect">
            <a:avLst/>
          </a:prstGeom>
        </p:spPr>
      </p:pic>
      <p:pic>
        <p:nvPicPr>
          <p:cNvPr id="7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23728" y="4437112"/>
            <a:ext cx="2808312" cy="22230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COMMONDATA" val="eyJoZGlkIjoiYTFiNWU4ZDg0MmRjMWMwYjM5NjBkMDBhZmY2Njk4MjEifQ==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fault Them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Arial"/>
        <a:cs typeface="Arial"/>
      </a:majorFont>
      <a:minorFont>
        <a:latin typeface="Lucida Sans Unicode"/>
        <a:ea typeface="Arial"/>
        <a:cs typeface="Arial"/>
      </a:minorFont>
    </a:fontScheme>
    <a:fmtScheme name="Concourse">
      <a:fillStyleLst>
        <a:solidFill>
          <a:schemeClr val="phClr"/>
        </a:solidFill>
        <a:gradFill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/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</a:majorFont>
      <a:minorFont>
        <a:latin typeface="等线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0</TotalTime>
  <Words>2416</Words>
  <Application>WPS 演示</Application>
  <PresentationFormat>全屏显示(4:3)</PresentationFormat>
  <Paragraphs>275</Paragraphs>
  <Slides>29</Slides>
  <Notes>28</Notes>
  <HiddenSlides>0</HiddenSlides>
  <MMClips>2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9" baseType="lpstr">
      <vt:lpstr>Arial</vt:lpstr>
      <vt:lpstr>宋体</vt:lpstr>
      <vt:lpstr>Wingdings</vt:lpstr>
      <vt:lpstr>Wingdings 3</vt:lpstr>
      <vt:lpstr>Symbol</vt:lpstr>
      <vt:lpstr>Verdana</vt:lpstr>
      <vt:lpstr>Wingdings 2</vt:lpstr>
      <vt:lpstr>Wingdings</vt:lpstr>
      <vt:lpstr>华文行楷</vt:lpstr>
      <vt:lpstr>微软雅黑</vt:lpstr>
      <vt:lpstr>Times New Roman</vt:lpstr>
      <vt:lpstr>Wingdings</vt:lpstr>
      <vt:lpstr>Arial</vt:lpstr>
      <vt:lpstr>Calibri</vt:lpstr>
      <vt:lpstr>Lucida Sans Unicode</vt:lpstr>
      <vt:lpstr>Arial Unicode MS</vt:lpstr>
      <vt:lpstr>等线</vt:lpstr>
      <vt:lpstr>华文新魏</vt:lpstr>
      <vt:lpstr>Segoe Print</vt:lpstr>
      <vt:lpstr>Default Theme</vt:lpstr>
      <vt:lpstr>算法设计与分析 第1讲：课程概述</vt:lpstr>
      <vt:lpstr>教师信息</vt:lpstr>
      <vt:lpstr>PowerPoint 演示文稿</vt:lpstr>
      <vt:lpstr>我们如何解题？</vt:lpstr>
      <vt:lpstr>我们如何用计算机解题?</vt:lpstr>
      <vt:lpstr>计算思维</vt:lpstr>
      <vt:lpstr>算法并不陌生</vt:lpstr>
      <vt:lpstr>问题3：你知道它们的“背后”有什么吗？</vt:lpstr>
      <vt:lpstr>算法是计算机科学的重要主题</vt:lpstr>
      <vt:lpstr>算法的定义</vt:lpstr>
      <vt:lpstr>欧几里得算法：可能是最古老的算法</vt:lpstr>
      <vt:lpstr>欧几里得算法</vt:lpstr>
      <vt:lpstr>欧几里得算法——递归版本</vt:lpstr>
      <vt:lpstr>欧几里得算法</vt:lpstr>
      <vt:lpstr>正确性：算法最基本的评价指标</vt:lpstr>
      <vt:lpstr>欧几里得算法的正确性</vt:lpstr>
      <vt:lpstr>欧几里得算法的正确性</vt:lpstr>
      <vt:lpstr>如何评价算法运行效率？</vt:lpstr>
      <vt:lpstr>时间复杂度：算法效率评价指标</vt:lpstr>
      <vt:lpstr>欧几里得算法的时间复杂度分析</vt:lpstr>
      <vt:lpstr>算法的其它评价指标</vt:lpstr>
      <vt:lpstr>课程主要内容</vt:lpstr>
      <vt:lpstr>课程目标</vt:lpstr>
      <vt:lpstr>教学基本理念</vt:lpstr>
      <vt:lpstr>要求和考核方式</vt:lpstr>
      <vt:lpstr>教材与参考用书</vt:lpstr>
      <vt:lpstr>推荐课外读物</vt:lpstr>
      <vt:lpstr>欧几里得算法的时间复杂度分析</vt:lpstr>
      <vt:lpstr>作业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计算机问题求解 II</dc:title>
  <dc:creator>ChenDaoxu</dc:creator>
  <cp:lastModifiedBy>Xzy</cp:lastModifiedBy>
  <cp:revision>298</cp:revision>
  <dcterms:created xsi:type="dcterms:W3CDTF">2017-02-17T03:54:00Z</dcterms:created>
  <dcterms:modified xsi:type="dcterms:W3CDTF">2022-09-06T09:57:15Z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1F2B42A5B0284803A65EDC2CF24E5C48</vt:lpwstr>
  </property>
  <property fmtid="{D5CDD505-2E9C-101B-9397-08002B2CF9AE}" pid="3" name="KSOProductBuildVer">
    <vt:lpwstr>2052-11.1.0.12313</vt:lpwstr>
  </property>
</Properties>
</file>